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62"/>
  </p:notesMasterIdLst>
  <p:handoutMasterIdLst>
    <p:handoutMasterId r:id="rId63"/>
  </p:handoutMasterIdLst>
  <p:sldIdLst>
    <p:sldId id="1718" r:id="rId2"/>
    <p:sldId id="1770" r:id="rId3"/>
    <p:sldId id="1790" r:id="rId4"/>
    <p:sldId id="1889" r:id="rId5"/>
    <p:sldId id="1838" r:id="rId6"/>
    <p:sldId id="1839" r:id="rId7"/>
    <p:sldId id="1879" r:id="rId8"/>
    <p:sldId id="1876" r:id="rId9"/>
    <p:sldId id="1877" r:id="rId10"/>
    <p:sldId id="1878" r:id="rId11"/>
    <p:sldId id="1894" r:id="rId12"/>
    <p:sldId id="1893" r:id="rId13"/>
    <p:sldId id="1795" r:id="rId14"/>
    <p:sldId id="1601" r:id="rId15"/>
    <p:sldId id="1602" r:id="rId16"/>
    <p:sldId id="1603" r:id="rId17"/>
    <p:sldId id="1725" r:id="rId18"/>
    <p:sldId id="1778" r:id="rId19"/>
    <p:sldId id="1888" r:id="rId20"/>
    <p:sldId id="1777" r:id="rId21"/>
    <p:sldId id="1842" r:id="rId22"/>
    <p:sldId id="1883" r:id="rId23"/>
    <p:sldId id="1884" r:id="rId24"/>
    <p:sldId id="1885" r:id="rId25"/>
    <p:sldId id="1809" r:id="rId26"/>
    <p:sldId id="1829" r:id="rId27"/>
    <p:sldId id="1828" r:id="rId28"/>
    <p:sldId id="1826" r:id="rId29"/>
    <p:sldId id="1827" r:id="rId30"/>
    <p:sldId id="1810" r:id="rId31"/>
    <p:sldId id="1811" r:id="rId32"/>
    <p:sldId id="1812" r:id="rId33"/>
    <p:sldId id="1813" r:id="rId34"/>
    <p:sldId id="1814" r:id="rId35"/>
    <p:sldId id="1815" r:id="rId36"/>
    <p:sldId id="1816" r:id="rId37"/>
    <p:sldId id="1817" r:id="rId38"/>
    <p:sldId id="1818" r:id="rId39"/>
    <p:sldId id="1892" r:id="rId40"/>
    <p:sldId id="1891" r:id="rId41"/>
    <p:sldId id="1853" r:id="rId42"/>
    <p:sldId id="1869" r:id="rId43"/>
    <p:sldId id="1874" r:id="rId44"/>
    <p:sldId id="1870" r:id="rId45"/>
    <p:sldId id="1871" r:id="rId46"/>
    <p:sldId id="1882" r:id="rId47"/>
    <p:sldId id="1872" r:id="rId48"/>
    <p:sldId id="1873" r:id="rId49"/>
    <p:sldId id="1858" r:id="rId50"/>
    <p:sldId id="1859" r:id="rId51"/>
    <p:sldId id="1860" r:id="rId52"/>
    <p:sldId id="1861" r:id="rId53"/>
    <p:sldId id="1862" r:id="rId54"/>
    <p:sldId id="1895" r:id="rId55"/>
    <p:sldId id="1863" r:id="rId56"/>
    <p:sldId id="1864" r:id="rId57"/>
    <p:sldId id="1865" r:id="rId58"/>
    <p:sldId id="1866" r:id="rId59"/>
    <p:sldId id="1867" r:id="rId60"/>
    <p:sldId id="1851" r:id="rId61"/>
  </p:sldIdLst>
  <p:sldSz cx="9144000" cy="6858000" type="screen4x3"/>
  <p:notesSz cx="10234613" cy="7099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ardsectie" id="{3A8D805F-7636-4A1F-A4C9-4879CC7710CB}">
          <p14:sldIdLst>
            <p14:sldId id="1718"/>
            <p14:sldId id="1770"/>
            <p14:sldId id="1790"/>
            <p14:sldId id="1889"/>
            <p14:sldId id="1838"/>
            <p14:sldId id="1839"/>
            <p14:sldId id="1879"/>
            <p14:sldId id="1876"/>
            <p14:sldId id="1877"/>
            <p14:sldId id="1878"/>
            <p14:sldId id="1894"/>
            <p14:sldId id="1893"/>
            <p14:sldId id="1795"/>
            <p14:sldId id="1601"/>
            <p14:sldId id="1602"/>
            <p14:sldId id="1603"/>
            <p14:sldId id="1725"/>
            <p14:sldId id="1778"/>
            <p14:sldId id="1888"/>
            <p14:sldId id="1777"/>
            <p14:sldId id="1842"/>
            <p14:sldId id="1883"/>
            <p14:sldId id="1884"/>
            <p14:sldId id="1885"/>
            <p14:sldId id="1809"/>
            <p14:sldId id="1829"/>
            <p14:sldId id="1828"/>
            <p14:sldId id="1826"/>
            <p14:sldId id="1827"/>
            <p14:sldId id="1810"/>
            <p14:sldId id="1811"/>
            <p14:sldId id="1812"/>
            <p14:sldId id="1813"/>
            <p14:sldId id="1814"/>
            <p14:sldId id="1815"/>
            <p14:sldId id="1816"/>
            <p14:sldId id="1817"/>
            <p14:sldId id="1818"/>
            <p14:sldId id="1892"/>
            <p14:sldId id="1891"/>
            <p14:sldId id="1853"/>
            <p14:sldId id="1869"/>
            <p14:sldId id="1874"/>
            <p14:sldId id="1870"/>
            <p14:sldId id="1871"/>
            <p14:sldId id="1882"/>
            <p14:sldId id="1872"/>
            <p14:sldId id="1873"/>
            <p14:sldId id="1858"/>
            <p14:sldId id="1859"/>
            <p14:sldId id="1860"/>
            <p14:sldId id="1861"/>
            <p14:sldId id="1862"/>
            <p14:sldId id="1895"/>
            <p14:sldId id="1863"/>
            <p14:sldId id="1864"/>
            <p14:sldId id="1865"/>
          </p14:sldIdLst>
        </p14:section>
        <p14:section name="Naamloze sectie" id="{0F789F2E-D9FD-444E-B2B4-B4C5EF2689E2}">
          <p14:sldIdLst>
            <p14:sldId id="1866"/>
            <p14:sldId id="1867"/>
            <p14:sldId id="18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FF"/>
    <a:srgbClr val="99CCFF"/>
    <a:srgbClr val="66FF33"/>
    <a:srgbClr val="B2B2B2"/>
    <a:srgbClr val="FFCCCC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9" autoAdjust="0"/>
    <p:restoredTop sz="94640" autoAdjust="0"/>
  </p:normalViewPr>
  <p:slideViewPr>
    <p:cSldViewPr snapToGrid="0" snapToObjects="1">
      <p:cViewPr varScale="1">
        <p:scale>
          <a:sx n="107" d="100"/>
          <a:sy n="107" d="100"/>
        </p:scale>
        <p:origin x="0" y="64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84" y="70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88"/>
    </p:cViewPr>
  </p:sorterViewPr>
  <p:notesViewPr>
    <p:cSldViewPr snapToGrid="0" snapToObjects="1">
      <p:cViewPr varScale="1">
        <p:scale>
          <a:sx n="59" d="100"/>
          <a:sy n="59" d="100"/>
        </p:scale>
        <p:origin x="-2526" y="-90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None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rinus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None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None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FE65F5E-70FF-4838-850A-83CAC1EF2D6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03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5250" y="3371850"/>
            <a:ext cx="7504113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5799138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Char char="•"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Char char="•"/>
              <a:defRPr kumimoji="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359AADD2-0B67-480D-8B98-676B124CF0C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86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51A1C9-6636-4A3B-BFF4-30C149A82234}" type="slidenum">
              <a:rPr lang="en-US" smtClean="0">
                <a:cs typeface="Arial" charset="0"/>
              </a:rPr>
              <a:pPr/>
              <a:t>1</a:t>
            </a:fld>
            <a:endParaRPr lang="en-US" smtClean="0">
              <a:cs typeface="Arial" charset="0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9275" y="573088"/>
            <a:ext cx="3773488" cy="2830512"/>
          </a:xfrm>
          <a:solidFill>
            <a:srgbClr val="FFFFFF"/>
          </a:solidFill>
          <a:ln/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5363" y="3584575"/>
            <a:ext cx="7964487" cy="3395663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200AA-25F3-46D6-925A-E8B041B29945}" type="slidenum">
              <a:rPr lang="en-US" smtClean="0">
                <a:cs typeface="Arial" charset="0"/>
              </a:rPr>
              <a:pPr/>
              <a:t>10</a:t>
            </a:fld>
            <a:endParaRPr lang="en-US" smtClean="0">
              <a:cs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Opbouwen op basis van de componenten uit ingredienten sheet.</a:t>
            </a:r>
          </a:p>
        </p:txBody>
      </p:sp>
    </p:spTree>
    <p:extLst>
      <p:ext uri="{BB962C8B-B14F-4D97-AF65-F5344CB8AC3E}">
        <p14:creationId xmlns:p14="http://schemas.microsoft.com/office/powerpoint/2010/main" val="311886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632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008BF-78FC-465C-A143-03DB3C1CB1BB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379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178179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82DBC1-D1B6-4ECA-92FD-FE73A3FD508C}" type="slidenum">
              <a:rPr lang="en-US" smtClean="0">
                <a:cs typeface="Arial" charset="0"/>
              </a:rPr>
              <a:pPr/>
              <a:t>12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0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32771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DC46F54D-4852-4E82-A680-8D9996084861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13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3686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646C5-4897-4168-9C54-EFFBF16EC833}" type="slidenum">
              <a:rPr lang="en-US" smtClean="0">
                <a:cs typeface="Arial" charset="0"/>
              </a:rPr>
              <a:pPr/>
              <a:t>14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38915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A72E0B-765C-433B-8C4C-2FE7B05CA4EC}" type="slidenum">
              <a:rPr lang="en-US" smtClean="0">
                <a:cs typeface="Arial" charset="0"/>
              </a:rPr>
              <a:pPr/>
              <a:t>15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40963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BA82B0-605F-472A-BF2A-619984AE55CF}" type="slidenum">
              <a:rPr lang="en-US" smtClean="0">
                <a:cs typeface="Arial" charset="0"/>
              </a:rPr>
              <a:pPr/>
              <a:t>16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43011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3B2947-30D5-4EB0-891C-058386C410B8}" type="slidenum">
              <a:rPr lang="en-US" smtClean="0">
                <a:cs typeface="Arial" charset="0"/>
              </a:rPr>
              <a:pPr/>
              <a:t>17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45059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6188F-B0BB-44A0-84A9-C3E42144C823}" type="slidenum">
              <a:rPr lang="en-US" smtClean="0">
                <a:cs typeface="Arial" charset="0"/>
              </a:rPr>
              <a:pPr/>
              <a:t>18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45059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6188F-B0BB-44A0-84A9-C3E42144C823}" type="slidenum">
              <a:rPr lang="en-US" smtClean="0">
                <a:cs typeface="Arial" charset="0"/>
              </a:rPr>
              <a:pPr/>
              <a:t>19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9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18435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F0633D-54AE-4F34-97C5-5ED2583ECEC2}" type="slidenum">
              <a:rPr lang="en-US" smtClean="0">
                <a:cs typeface="Arial" charset="0"/>
              </a:rPr>
              <a:pPr/>
              <a:t>2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4710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C35897-4BDC-4C21-9CFF-B5B85BB8E403}" type="slidenum">
              <a:rPr lang="en-US" smtClean="0">
                <a:cs typeface="Arial" charset="0"/>
              </a:rPr>
              <a:pPr/>
              <a:t>20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38915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10A62856-8322-4933-A320-4A7D7E672DA8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21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976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734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D0754-8F11-433B-8F15-AC640E6B58AB}" type="slidenum">
              <a:rPr lang="en-US" smtClean="0">
                <a:cs typeface="Arial" charset="0"/>
              </a:rPr>
              <a:pPr/>
              <a:t>25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63491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A848E031-512A-44D7-96A2-6BC331D73862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26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9875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DA57D97D-CDAB-4506-AA51-2D1ADFA0557C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27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9875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DA57D97D-CDAB-4506-AA51-2D1ADFA0557C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28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7827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D923F274-8049-4362-B9C0-7CD34C58E316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29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1683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B47B07BB-2754-46CC-BD82-77D2943DC43B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30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3731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B7D98BF5-702D-4745-9843-15038F4ACE33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31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5779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9246B68E-4564-4D58-927B-75B3B015F39D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32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fld id="{0FE6F988-2951-4C3A-83BD-62E296F7B118}" type="slidenum">
              <a:rPr lang="en-US" altLang="nl-NL">
                <a:latin typeface="Tahoma" pitchFamily="34" charset="0"/>
              </a:rPr>
              <a:pPr>
                <a:spcBef>
                  <a:spcPct val="20000"/>
                </a:spcBef>
                <a:defRPr/>
              </a:pPr>
              <a:t>3</a:t>
            </a:fld>
            <a:endParaRPr lang="en-US" altLang="nl-NL">
              <a:latin typeface="Tahoma" pitchFamily="34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nl-NL" smtClean="0"/>
              <a:t>Opbouwen op basis van de componenten uit ingredienten sheet.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7827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D923F274-8049-4362-B9C0-7CD34C58E316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33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9875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DA57D97D-CDAB-4506-AA51-2D1ADFA0557C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34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81923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38698BF1-EDDF-4630-91F0-AB59B61ED8A2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35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83971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43D1E233-628C-4293-AF82-F82844DD0E7B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36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86019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0B7249EF-714A-4975-AC92-D4D5A84CB7E0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37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88067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EBFE3C0D-7972-4AD2-B0FE-1A9C7BB2740E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38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734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718D2-A1D0-4333-8BF8-445A8CA4012B}" type="slidenum">
              <a:rPr lang="en-US" smtClean="0">
                <a:cs typeface="Arial" charset="0"/>
              </a:rPr>
              <a:pPr/>
              <a:t>39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93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73731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E4765-009A-455D-AD4D-9A3A54C6ADD9}" type="slidenum">
              <a:rPr lang="en-US" smtClean="0">
                <a:cs typeface="Arial" charset="0"/>
              </a:rPr>
              <a:pPr/>
              <a:t>40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175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6259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74345F-ED31-47EF-884A-B6265716B6A3}" type="slidenum">
              <a:rPr lang="en-US" smtClean="0">
                <a:cs typeface="Arial" charset="0"/>
              </a:rPr>
              <a:pPr/>
              <a:t>41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30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1203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B739A7-149C-4B91-86DE-E951A4303B23}" type="slidenum">
              <a:rPr lang="en-US" smtClean="0">
                <a:cs typeface="Arial" charset="0"/>
              </a:rPr>
              <a:pPr/>
              <a:t>42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fld id="{0FE6F988-2951-4C3A-83BD-62E296F7B118}" type="slidenum">
              <a:rPr lang="en-US" altLang="nl-NL">
                <a:latin typeface="Tahoma" pitchFamily="34" charset="0"/>
              </a:rPr>
              <a:pPr>
                <a:spcBef>
                  <a:spcPct val="20000"/>
                </a:spcBef>
                <a:defRPr/>
              </a:pPr>
              <a:t>4</a:t>
            </a:fld>
            <a:endParaRPr lang="en-US" altLang="nl-NL">
              <a:latin typeface="Tahoma" pitchFamily="34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nl-NL" smtClean="0"/>
              <a:t>Opbouwen op basis van de componenten uit ingredienten sheet.</a:t>
            </a:r>
          </a:p>
        </p:txBody>
      </p:sp>
    </p:spTree>
    <p:extLst>
      <p:ext uri="{BB962C8B-B14F-4D97-AF65-F5344CB8AC3E}">
        <p14:creationId xmlns:p14="http://schemas.microsoft.com/office/powerpoint/2010/main" val="2039194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6259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74345F-ED31-47EF-884A-B6265716B6A3}" type="slidenum">
              <a:rPr lang="en-US" smtClean="0">
                <a:cs typeface="Arial" charset="0"/>
              </a:rPr>
              <a:pPr/>
              <a:t>43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0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3251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F6893D3C-AFE4-4152-B124-F4FC0EA96581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44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50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5299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6F7ECABC-792A-4AB7-AFBD-F60485143259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45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09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63491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260D3FB7-1F36-40CE-ACA7-A7C03A86E2B5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46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11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7347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F46D63F5-5116-42AF-AA5E-5EB9B47B3C46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47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38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9395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B9193856-0B94-451A-A7F7-C0EFAB4CB118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48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85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104451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860B1-1274-4FD8-966E-9A6B1F4B3DC3}" type="slidenum">
              <a:rPr lang="en-US" smtClean="0">
                <a:cs typeface="Arial" charset="0"/>
              </a:rPr>
              <a:pPr/>
              <a:t>49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78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8806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BA34E0-DD7E-425E-8328-6956A8F090B1}" type="slidenum">
              <a:rPr lang="en-US" smtClean="0">
                <a:cs typeface="Arial" charset="0"/>
              </a:rPr>
              <a:pPr/>
              <a:t>50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94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0115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F3418D-FF23-4F5F-A166-DE6A238D5D57}" type="slidenum">
              <a:rPr lang="en-US" smtClean="0">
                <a:cs typeface="Arial" charset="0"/>
              </a:rPr>
              <a:pPr/>
              <a:t>51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804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2163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FBE4D-6FC7-46DC-980A-0E6AEC24FA1A}" type="slidenum">
              <a:rPr lang="en-US" smtClean="0">
                <a:cs typeface="Arial" charset="0"/>
              </a:rPr>
              <a:pPr/>
              <a:t>52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0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7348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01977-8C11-4B81-B6E3-E84B1B3E73EC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8230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4211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1DAA11-6D29-4364-8CD9-82065AD386E6}" type="slidenum">
              <a:rPr lang="en-US" smtClean="0">
                <a:cs typeface="Arial" charset="0"/>
              </a:rPr>
              <a:pPr/>
              <a:t>53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80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69635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91FD4-C333-40D1-A1C5-713A455EC353}" type="slidenum">
              <a:rPr lang="en-US" smtClean="0">
                <a:cs typeface="Arial" charset="0"/>
              </a:rPr>
              <a:pPr/>
              <a:t>54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25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6259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EF698-D322-4B29-8D46-A93AA6E4D789}" type="slidenum">
              <a:rPr lang="en-US" smtClean="0">
                <a:cs typeface="Arial" charset="0"/>
              </a:rPr>
              <a:pPr/>
              <a:t>55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64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9830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BEC52-1434-4479-BFAC-0CE313070F72}" type="slidenum">
              <a:rPr lang="en-US" smtClean="0">
                <a:cs typeface="Arial" charset="0"/>
              </a:rPr>
              <a:pPr/>
              <a:t>56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6945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4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100355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DF4513-B8B9-4514-857D-AC6AA4E96451}" type="slidenum">
              <a:rPr lang="en-US" smtClean="0">
                <a:cs typeface="Arial" charset="0"/>
              </a:rPr>
              <a:pPr/>
              <a:t>57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15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102403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C1466-514B-4683-9B29-91BE749C1B1B}" type="slidenum">
              <a:rPr lang="en-US" smtClean="0">
                <a:cs typeface="Arial" charset="0"/>
              </a:rPr>
              <a:pPr/>
              <a:t>58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286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0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104451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80919-CEA2-4803-9E6F-AABF898D7D0F}" type="slidenum">
              <a:rPr lang="en-US" smtClean="0">
                <a:cs typeface="Arial" charset="0"/>
              </a:rPr>
              <a:pPr/>
              <a:t>59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096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61443" name="Tijdelijke aanduiding voor dianummer 3"/>
          <p:cNvSpPr txBox="1">
            <a:spLocks noGrp="1"/>
          </p:cNvSpPr>
          <p:nvPr/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>
              <a:spcBef>
                <a:spcPct val="20000"/>
              </a:spcBef>
              <a:buFontTx/>
              <a:buChar char="•"/>
            </a:pPr>
            <a:fld id="{58E181C6-83E4-4FC2-B65F-27E32257EAD1}" type="slidenum">
              <a:rPr kumimoji="0" lang="en-US" sz="1200">
                <a:solidFill>
                  <a:schemeClr val="tx1"/>
                </a:solidFill>
                <a:latin typeface="Tahoma" pitchFamily="34" charset="0"/>
              </a:rPr>
              <a:pPr algn="r" eaLnBrk="0" hangingPunct="0">
                <a:spcBef>
                  <a:spcPct val="20000"/>
                </a:spcBef>
                <a:buFontTx/>
                <a:buChar char="•"/>
              </a:pPr>
              <a:t>60</a:t>
            </a:fld>
            <a:endParaRPr kumimoji="0" lang="en-US" sz="120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8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7348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662109-489C-4FD3-BC76-83DBE10677FD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665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26627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B81F13-2057-461B-B308-E11DC4DB565B}" type="slidenum">
              <a:rPr lang="en-US" smtClean="0">
                <a:cs typeface="Arial" charset="0"/>
              </a:rPr>
              <a:pPr/>
              <a:t>7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73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C8C70F-C117-4DED-A26B-EF0A82FB92B5}" type="slidenum">
              <a:rPr lang="en-US" smtClean="0">
                <a:cs typeface="Arial" charset="0"/>
              </a:rPr>
              <a:pPr/>
              <a:t>8</a:t>
            </a:fld>
            <a:endParaRPr lang="en-US" smtClean="0">
              <a:cs typeface="Arial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Opbouwen op basis van de componenten uit ingredienten sheet.</a:t>
            </a:r>
          </a:p>
        </p:txBody>
      </p:sp>
    </p:spTree>
    <p:extLst>
      <p:ext uri="{BB962C8B-B14F-4D97-AF65-F5344CB8AC3E}">
        <p14:creationId xmlns:p14="http://schemas.microsoft.com/office/powerpoint/2010/main" val="4215393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41A0B-8AEF-42B2-87E9-3163EE5B4EE2}" type="slidenum">
              <a:rPr lang="en-US" smtClean="0">
                <a:cs typeface="Arial" charset="0"/>
              </a:rPr>
              <a:pPr/>
              <a:t>9</a:t>
            </a:fld>
            <a:endParaRPr lang="en-US" smtClean="0">
              <a:cs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Opbouwen op basis van de componenten uit ingredienten sheet.</a:t>
            </a:r>
          </a:p>
        </p:txBody>
      </p:sp>
    </p:spTree>
    <p:extLst>
      <p:ext uri="{BB962C8B-B14F-4D97-AF65-F5344CB8AC3E}">
        <p14:creationId xmlns:p14="http://schemas.microsoft.com/office/powerpoint/2010/main" val="201717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ChangeArrowheads="1"/>
          </p:cNvSpPr>
          <p:nvPr/>
        </p:nvSpPr>
        <p:spPr bwMode="invGray">
          <a:xfrm>
            <a:off x="8809038" y="0"/>
            <a:ext cx="334962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5" name="Freeform 1027"/>
          <p:cNvSpPr>
            <a:spLocks/>
          </p:cNvSpPr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6" name="Freeform 1028"/>
          <p:cNvSpPr>
            <a:spLocks/>
          </p:cNvSpPr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7" name="Freeform 1029"/>
          <p:cNvSpPr>
            <a:spLocks/>
          </p:cNvSpPr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8" name="Freeform 1030"/>
          <p:cNvSpPr>
            <a:spLocks/>
          </p:cNvSpPr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9" name="Freeform 1031"/>
          <p:cNvSpPr>
            <a:spLocks/>
          </p:cNvSpPr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10" name="Freeform 1032"/>
          <p:cNvSpPr>
            <a:spLocks/>
          </p:cNvSpPr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11" name="Freeform 1033"/>
          <p:cNvSpPr>
            <a:spLocks/>
          </p:cNvSpPr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12" name="Freeform 1034"/>
          <p:cNvSpPr>
            <a:spLocks/>
          </p:cNvSpPr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7867" name="Rectangle 1035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77868" name="Rectangle 103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03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FontTx/>
              <a:buNone/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2725100-FC7A-462F-866C-6AE13CADDF8F}" type="datetime1">
              <a:rPr lang="en-US"/>
              <a:pPr>
                <a:defRPr/>
              </a:pPr>
              <a:t>9/27/2017</a:t>
            </a:fld>
            <a:endParaRPr lang="en-US"/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buFontTx/>
              <a:buNone/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Mobile Expressions in Clean</a:t>
            </a:r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anchor="b"/>
          <a:lstStyle>
            <a:lvl1pPr>
              <a:defRPr/>
            </a:lvl1pPr>
          </a:lstStyle>
          <a:p>
            <a:pPr>
              <a:defRPr/>
            </a:pPr>
            <a:fld id="{9DF18C32-0125-4D04-BF7D-EE31FA369EB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CEC4B-F8BE-4763-8779-3D63587C9D9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677150" y="0"/>
            <a:ext cx="2533650" cy="64770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7448550" cy="64770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F671F-F3F3-458F-AFC6-7C9754B1831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6AC97-2055-40DE-A302-A79046B82D7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6CEEB-137D-4F22-8C5A-D32D3AD649D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6200" y="838200"/>
            <a:ext cx="49911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219700" y="838200"/>
            <a:ext cx="49911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F8E6B-093A-44E3-A872-FB57E54C738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1B776-7F0E-4506-9348-70F02C87AFF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BD6A9-258E-468E-BE2F-DC285954A93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C40BB-53E8-4F1A-9274-878141522B7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506E5-D347-41F4-ACC2-776138A9F73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76B4C-3388-47AA-B955-F8328F99EE2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55" name="Freeform 23"/>
          <p:cNvSpPr>
            <a:spLocks/>
          </p:cNvSpPr>
          <p:nvPr userDrawn="1"/>
        </p:nvSpPr>
        <p:spPr bwMode="white">
          <a:xfrm>
            <a:off x="0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34" name="Rectangle 2"/>
          <p:cNvSpPr>
            <a:spLocks noChangeArrowheads="1"/>
          </p:cNvSpPr>
          <p:nvPr/>
        </p:nvSpPr>
        <p:spPr bwMode="invGray">
          <a:xfrm>
            <a:off x="8809038" y="0"/>
            <a:ext cx="334962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36" name="Freeform 4"/>
          <p:cNvSpPr>
            <a:spLocks/>
          </p:cNvSpPr>
          <p:nvPr/>
        </p:nvSpPr>
        <p:spPr bwMode="white">
          <a:xfrm>
            <a:off x="0" y="3838575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37" name="Freeform 5"/>
          <p:cNvSpPr>
            <a:spLocks/>
          </p:cNvSpPr>
          <p:nvPr/>
        </p:nvSpPr>
        <p:spPr bwMode="white">
          <a:xfrm>
            <a:off x="0" y="3167063"/>
            <a:ext cx="9144000" cy="3690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38" name="Freeform 6"/>
          <p:cNvSpPr>
            <a:spLocks/>
          </p:cNvSpPr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39" name="Freeform 7"/>
          <p:cNvSpPr>
            <a:spLocks/>
          </p:cNvSpPr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40" name="Freeform 8"/>
          <p:cNvSpPr>
            <a:spLocks/>
          </p:cNvSpPr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41" name="Freeform 9"/>
          <p:cNvSpPr>
            <a:spLocks/>
          </p:cNvSpPr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42" name="Freeform 10"/>
          <p:cNvSpPr>
            <a:spLocks/>
          </p:cNvSpPr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838200"/>
            <a:ext cx="10134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3"/>
            <a:r>
              <a:rPr lang="en-US" smtClean="0"/>
              <a:t>Fifth level</a:t>
            </a:r>
          </a:p>
        </p:txBody>
      </p:sp>
      <p:sp>
        <p:nvSpPr>
          <p:cNvPr id="37684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D440644-FB81-4852-99B2-AB94AFFC4EF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376853" name="Line 21"/>
          <p:cNvSpPr>
            <a:spLocks noChangeShapeType="1"/>
          </p:cNvSpPr>
          <p:nvPr/>
        </p:nvSpPr>
        <p:spPr bwMode="auto">
          <a:xfrm>
            <a:off x="0" y="6553200"/>
            <a:ext cx="92202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376854" name="Line 22"/>
          <p:cNvSpPr>
            <a:spLocks noChangeShapeType="1"/>
          </p:cNvSpPr>
          <p:nvPr/>
        </p:nvSpPr>
        <p:spPr bwMode="auto">
          <a:xfrm>
            <a:off x="0" y="838200"/>
            <a:ext cx="92202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folHlink"/>
          </a:solidFill>
          <a:latin typeface="Comic Sans MS" pitchFamily="66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Webdings" pitchFamily="18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SzPct val="150000"/>
        <a:buFont typeface="Wingdings" pitchFamily="2" charset="2"/>
        <a:defRPr>
          <a:solidFill>
            <a:schemeClr val="tx1"/>
          </a:solidFill>
          <a:latin typeface="Arial" charset="0"/>
        </a:defRPr>
      </a:lvl2pPr>
      <a:lvl3pPr marL="1295400" indent="-3810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Wingdings" pitchFamily="2" charset="2"/>
        <a:defRPr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defRPr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1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hyperlink" Target="http://www.google.nl/url?sa=i&amp;rct=j&amp;q=&amp;esrc=s&amp;source=images&amp;cd=&amp;cad=rja&amp;uact=8&amp;ved=0CAcQjRw&amp;url=http://www.catwig.com/google-glass-teardown/&amp;ei=MTFGVJLJNdbxap6GgogF&amp;bvm=bv.77880786,d.ZGU&amp;psig=AFQjCNExGcYV3ET4cCaZRuAueB2b1W_OOA&amp;ust=1413972632125953" TargetMode="External"/><Relationship Id="rId5" Type="http://schemas.openxmlformats.org/officeDocument/2006/relationships/image" Target="../media/image5.jpe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hyperlink" Target="http://www.google.nl/url?sa=i&amp;rct=j&amp;q=&amp;esrc=s&amp;source=images&amp;cd=&amp;cad=rja&amp;uact=8&amp;ved=0CAcQjRw&amp;url=http://www.iculture.nl/reviews/nest-thermostaat-in-nederland-praktijktest-van-slimme-thermostaat-met-iphone-koppeling/&amp;ei=gzJGVPzXHoftaJCDgdAI&amp;psig=AFQjCNFwmaT22PiqHeUaI2Qruz0aQp_buw&amp;ust=141397290653288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hyperlink" Target="http://www.google.nl/url?sa=i&amp;rct=j&amp;q=&amp;esrc=s&amp;source=images&amp;cd=&amp;cad=rja&amp;uact=8&amp;ved=0CAcQjRw&amp;url=http://www.catwig.com/google-glass-teardown/&amp;ei=MTFGVJLJNdbxap6GgogF&amp;bvm=bv.77880786,d.ZGU&amp;psig=AFQjCNExGcYV3ET4cCaZRuAueB2b1W_OOA&amp;ust=1413972632125953" TargetMode="External"/><Relationship Id="rId5" Type="http://schemas.openxmlformats.org/officeDocument/2006/relationships/image" Target="../media/image5.jpeg"/><Relationship Id="rId15" Type="http://schemas.openxmlformats.org/officeDocument/2006/relationships/image" Target="../media/image13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hyperlink" Target="http://www.google.nl/url?sa=i&amp;rct=j&amp;q=&amp;esrc=s&amp;source=images&amp;cd=&amp;cad=rja&amp;uact=8&amp;ved=0CAcQjRw&amp;url=http://www.iculture.nl/reviews/nest-thermostaat-in-nederland-praktijktest-van-slimme-thermostaat-met-iphone-koppeling/&amp;ei=gzJGVPzXHoftaJCDgdAI&amp;psig=AFQjCNFwmaT22PiqHeUaI2Qruz0aQp_buw&amp;ust=1413972906532882" TargetMode="External"/><Relationship Id="rId1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rinus\Desktop\iTask%20FP%202008\pptexamples.Int.ex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Documents%20and%20Settings\rinus\Desktop\iTask%20FP%202008\pptexamples.Int.exe" TargetMode="Externa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://www.iconarchive.com/show/mac-icons-by-archigraphs/CinemaDisplay-icon.html" TargetMode="External"/><Relationship Id="rId7" Type="http://schemas.openxmlformats.org/officeDocument/2006/relationships/hyperlink" Target="http://www.iconarchive.com/show/free-large-boss-icons-by-aha-soft/Caucasian-Female-Boss-icon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www.iconarchive.com/show/apple-products-icons-by-svengraph/iPhone-retro-white-icon.html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rinus\Desktop\iTask%20FP%202008\pptexamples.Person.ex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rinus\Desktop\iTask%20FP%202008\pptexamples.Person.ex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://www.iconarchive.com/show/free-large-boss-icons-by-aha-soft/Caucasian-Female-Boss-ic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rinus\Desktop\iTask%20FP%202008\pptexamples.Int.ex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Documents%20and%20Settings\rinus\Desktop\iTask%20FP%202008\pptexamples.Int.ex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emf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00050" y="919163"/>
            <a:ext cx="8228013" cy="6130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5602" rIns="0" bIns="0" anchor="ctr"/>
          <a:lstStyle/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>
                <a:solidFill>
                  <a:srgbClr val="FF99FF"/>
                </a:solidFill>
                <a:latin typeface="Comic Sans MS" pitchFamily="66" charset="0"/>
              </a:rPr>
              <a:t>T</a:t>
            </a:r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ask </a:t>
            </a:r>
            <a:r>
              <a:rPr lang="en-US" sz="2400" dirty="0">
                <a:solidFill>
                  <a:srgbClr val="FF99FF"/>
                </a:solidFill>
                <a:latin typeface="Comic Sans MS" pitchFamily="66" charset="0"/>
              </a:rPr>
              <a:t>O</a:t>
            </a:r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riented </a:t>
            </a:r>
            <a:r>
              <a:rPr lang="en-US" sz="2400" dirty="0">
                <a:solidFill>
                  <a:srgbClr val="FF99FF"/>
                </a:solidFill>
                <a:latin typeface="Comic Sans MS" pitchFamily="66" charset="0"/>
              </a:rPr>
              <a:t>P</a:t>
            </a:r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rogramming</a:t>
            </a: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>
                <a:latin typeface="Comic Sans MS" pitchFamily="66" charset="0"/>
              </a:rPr>
              <a:t>with</a:t>
            </a: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sz="2400" dirty="0">
              <a:solidFill>
                <a:srgbClr val="FFFF00"/>
              </a:solidFill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>
                <a:latin typeface="Comic Sans MS" pitchFamily="66" charset="0"/>
              </a:rPr>
              <a:t> </a:t>
            </a: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smtClean="0">
                <a:latin typeface="Comic Sans MS" pitchFamily="66" charset="0"/>
              </a:rPr>
              <a:t>- </a:t>
            </a: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2400" dirty="0" smtClean="0">
                <a:latin typeface="Comic Sans MS" pitchFamily="66" charset="0"/>
              </a:rPr>
              <a:t>A </a:t>
            </a:r>
            <a:r>
              <a:rPr lang="en-US" sz="2400" dirty="0">
                <a:solidFill>
                  <a:srgbClr val="FF99FF"/>
                </a:solidFill>
                <a:latin typeface="Comic Sans MS" pitchFamily="66" charset="0"/>
              </a:rPr>
              <a:t>D</a:t>
            </a:r>
            <a:r>
              <a:rPr lang="en-US" sz="2400" dirty="0">
                <a:solidFill>
                  <a:schemeClr val="folHlink"/>
                </a:solidFill>
                <a:latin typeface="Comic Sans MS" pitchFamily="66" charset="0"/>
              </a:rPr>
              <a:t>omain </a:t>
            </a:r>
            <a:r>
              <a:rPr lang="en-US" sz="2400" dirty="0">
                <a:solidFill>
                  <a:srgbClr val="FF99FF"/>
                </a:solidFill>
                <a:latin typeface="Comic Sans MS" pitchFamily="66" charset="0"/>
              </a:rPr>
              <a:t>S</a:t>
            </a:r>
            <a:r>
              <a:rPr lang="en-US" sz="2400" dirty="0">
                <a:solidFill>
                  <a:schemeClr val="folHlink"/>
                </a:solidFill>
                <a:latin typeface="Comic Sans MS" pitchFamily="66" charset="0"/>
              </a:rPr>
              <a:t>pecific </a:t>
            </a:r>
            <a:r>
              <a:rPr lang="en-US" sz="2400" dirty="0">
                <a:solidFill>
                  <a:srgbClr val="FF99FF"/>
                </a:solidFill>
                <a:latin typeface="Comic Sans MS" pitchFamily="66" charset="0"/>
              </a:rPr>
              <a:t>L</a:t>
            </a:r>
            <a:r>
              <a:rPr lang="en-US" sz="2400" dirty="0">
                <a:solidFill>
                  <a:schemeClr val="folHlink"/>
                </a:solidFill>
                <a:latin typeface="Comic Sans MS" pitchFamily="66" charset="0"/>
              </a:rPr>
              <a:t>anguage</a:t>
            </a:r>
            <a:r>
              <a:rPr lang="en-US" sz="2400" dirty="0">
                <a:latin typeface="Comic Sans MS" pitchFamily="66" charset="0"/>
              </a:rPr>
              <a:t> embedded </a:t>
            </a:r>
            <a:r>
              <a:rPr lang="en-US" sz="2400" dirty="0" smtClean="0">
                <a:latin typeface="Comic Sans MS" pitchFamily="66" charset="0"/>
              </a:rPr>
              <a:t>in </a:t>
            </a:r>
            <a:endParaRPr lang="en-US" sz="2400" dirty="0"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sz="2400" dirty="0"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sz="2000" dirty="0"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sz="2000" dirty="0">
              <a:solidFill>
                <a:srgbClr val="FFC000"/>
              </a:solidFill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sz="2000" dirty="0">
              <a:solidFill>
                <a:srgbClr val="FFC000"/>
              </a:solidFill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Rinus Plasmeijer </a:t>
            </a:r>
            <a:r>
              <a:rPr lang="en-US" sz="1400" dirty="0">
                <a:latin typeface="Comic Sans MS" pitchFamily="66" charset="0"/>
              </a:rPr>
              <a:t>–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Bas </a:t>
            </a:r>
            <a:r>
              <a:rPr lang="en-US" sz="1400" dirty="0" err="1">
                <a:solidFill>
                  <a:srgbClr val="FFC000"/>
                </a:solidFill>
                <a:latin typeface="Comic Sans MS" pitchFamily="66" charset="0"/>
              </a:rPr>
              <a:t>Lijnse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endParaRPr lang="en-US" sz="1400" dirty="0" smtClean="0">
              <a:solidFill>
                <a:srgbClr val="FFC000"/>
              </a:solidFill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Peter </a:t>
            </a:r>
            <a:r>
              <a:rPr lang="en-US" sz="1400" dirty="0" err="1" smtClean="0">
                <a:solidFill>
                  <a:srgbClr val="FFC000"/>
                </a:solidFill>
                <a:latin typeface="Comic Sans MS" pitchFamily="66" charset="0"/>
              </a:rPr>
              <a:t>Achten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– 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Pieter </a:t>
            </a:r>
            <a:r>
              <a:rPr lang="en-US" sz="1400" dirty="0" err="1">
                <a:solidFill>
                  <a:srgbClr val="FFC000"/>
                </a:solidFill>
                <a:latin typeface="Comic Sans MS" pitchFamily="66" charset="0"/>
              </a:rPr>
              <a:t>Koopman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- 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Steffen </a:t>
            </a:r>
            <a:r>
              <a:rPr lang="en-US" sz="1400" dirty="0" err="1">
                <a:solidFill>
                  <a:srgbClr val="FFC000"/>
                </a:solidFill>
                <a:latin typeface="Comic Sans MS" pitchFamily="66" charset="0"/>
              </a:rPr>
              <a:t>Michels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endParaRPr lang="en-US" sz="1400" dirty="0" smtClean="0">
              <a:solidFill>
                <a:srgbClr val="FFC000"/>
              </a:solidFill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1400" dirty="0" err="1" smtClean="0">
                <a:solidFill>
                  <a:srgbClr val="FFC000"/>
                </a:solidFill>
                <a:latin typeface="Comic Sans MS" pitchFamily="66" charset="0"/>
              </a:rPr>
              <a:t>Jurriën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Comic Sans MS" pitchFamily="66" charset="0"/>
              </a:rPr>
              <a:t>Stutterheim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>
                <a:latin typeface="Comic Sans MS" pitchFamily="66" charset="0"/>
              </a:rPr>
              <a:t>- 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Markus </a:t>
            </a:r>
            <a:r>
              <a:rPr lang="en-US" sz="1400" dirty="0" err="1" smtClean="0">
                <a:solidFill>
                  <a:srgbClr val="FFC000"/>
                </a:solidFill>
                <a:latin typeface="Comic Sans MS" pitchFamily="66" charset="0"/>
              </a:rPr>
              <a:t>Klinik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- 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Tim </a:t>
            </a:r>
            <a:r>
              <a:rPr lang="en-US" sz="1400" dirty="0" err="1" smtClean="0">
                <a:solidFill>
                  <a:srgbClr val="FFC000"/>
                </a:solidFill>
                <a:latin typeface="Comic Sans MS" pitchFamily="66" charset="0"/>
              </a:rPr>
              <a:t>Steenvoorden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smtClean="0">
                <a:latin typeface="Comic Sans MS" pitchFamily="66" charset="0"/>
              </a:rPr>
              <a:t>- 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Mart Lubbers </a:t>
            </a:r>
            <a:r>
              <a:rPr lang="en-US" sz="1400" dirty="0" smtClean="0">
                <a:latin typeface="Comic Sans MS" pitchFamily="66" charset="0"/>
              </a:rPr>
              <a:t>– </a:t>
            </a:r>
            <a:r>
              <a:rPr lang="en-US" sz="1400" dirty="0" err="1" smtClean="0">
                <a:solidFill>
                  <a:srgbClr val="FFC000"/>
                </a:solidFill>
                <a:latin typeface="Comic Sans MS" pitchFamily="66" charset="0"/>
              </a:rPr>
              <a:t>Arjan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400" dirty="0" err="1" smtClean="0">
                <a:solidFill>
                  <a:srgbClr val="FFC000"/>
                </a:solidFill>
                <a:latin typeface="Comic Sans MS" pitchFamily="66" charset="0"/>
              </a:rPr>
              <a:t>Oortgiesen</a:t>
            </a:r>
            <a:r>
              <a:rPr lang="en-US" sz="1400" dirty="0" smtClean="0">
                <a:latin typeface="Comic Sans MS" pitchFamily="66" charset="0"/>
              </a:rPr>
              <a:t> </a:t>
            </a:r>
            <a:endParaRPr lang="en-US" sz="1400" dirty="0">
              <a:solidFill>
                <a:srgbClr val="FFC000"/>
              </a:solidFill>
              <a:latin typeface="Comic Sans MS" pitchFamily="66" charset="0"/>
            </a:endParaRP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Jan Martin Jansen (NLDA) </a:t>
            </a:r>
            <a:r>
              <a:rPr lang="en-US" sz="1400" dirty="0" smtClean="0">
                <a:latin typeface="Comic Sans MS" pitchFamily="66" charset="0"/>
              </a:rPr>
              <a:t>–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 John van Groningen </a:t>
            </a:r>
            <a:r>
              <a:rPr lang="en-US" sz="1400" dirty="0" smtClean="0">
                <a:latin typeface="Comic Sans MS" pitchFamily="66" charset="0"/>
              </a:rPr>
              <a:t>- </a:t>
            </a:r>
            <a:r>
              <a:rPr lang="en-US" sz="1400" dirty="0" smtClean="0">
                <a:solidFill>
                  <a:srgbClr val="FFC000"/>
                </a:solidFill>
                <a:latin typeface="Comic Sans MS" pitchFamily="66" charset="0"/>
              </a:rPr>
              <a:t>Laszlo </a:t>
            </a:r>
            <a:r>
              <a:rPr lang="en-US" sz="1400" dirty="0" err="1">
                <a:solidFill>
                  <a:srgbClr val="FFC000"/>
                </a:solidFill>
                <a:latin typeface="Comic Sans MS" pitchFamily="66" charset="0"/>
              </a:rPr>
              <a:t>Domoszlai</a:t>
            </a:r>
            <a:r>
              <a:rPr lang="en-US" sz="1400" dirty="0">
                <a:solidFill>
                  <a:srgbClr val="FFC000"/>
                </a:solidFill>
                <a:latin typeface="Comic Sans MS" pitchFamily="66" charset="0"/>
              </a:rPr>
              <a:t> (ELTE)</a:t>
            </a: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US" dirty="0" err="1" smtClean="0">
                <a:latin typeface="Comic Sans MS" pitchFamily="66" charset="0"/>
              </a:rPr>
              <a:t>Radboud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>
                <a:latin typeface="Comic Sans MS" pitchFamily="66" charset="0"/>
              </a:rPr>
              <a:t>University Nijmegen</a:t>
            </a:r>
          </a:p>
          <a:p>
            <a:pPr algn="ctr" eaLnBrk="0" hangingPunct="0">
              <a:spcBef>
                <a:spcPct val="20000"/>
              </a:spcBef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US" sz="2200" dirty="0">
              <a:latin typeface="Comic Sans MS" pitchFamily="66" charset="0"/>
            </a:endParaRPr>
          </a:p>
        </p:txBody>
      </p:sp>
      <p:sp>
        <p:nvSpPr>
          <p:cNvPr id="1536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843C1147-B6DC-4DCE-9935-0805E6024046}" type="slidenum">
              <a:rPr lang="en-US" smtClean="0">
                <a:cs typeface="Arial" charset="0"/>
              </a:rPr>
              <a:pPr/>
              <a:t>1</a:t>
            </a:fld>
            <a:endParaRPr lang="en-US" smtClean="0">
              <a:cs typeface="Arial" charset="0"/>
            </a:endParaRPr>
          </a:p>
        </p:txBody>
      </p:sp>
      <p:pic>
        <p:nvPicPr>
          <p:cNvPr id="4" name="Picture 6" descr="itasks-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7430" y="2043836"/>
            <a:ext cx="3087688" cy="801687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364" name="Picture 19" descr="cleanlogo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6763" y="3810000"/>
            <a:ext cx="2284412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ep 98"/>
          <p:cNvGrpSpPr>
            <a:grpSpLocks/>
          </p:cNvGrpSpPr>
          <p:nvPr/>
        </p:nvGrpSpPr>
        <p:grpSpPr bwMode="auto">
          <a:xfrm>
            <a:off x="225425" y="1006475"/>
            <a:ext cx="8753475" cy="5502275"/>
            <a:chOff x="225425" y="1006791"/>
            <a:chExt cx="8753888" cy="5501881"/>
          </a:xfrm>
        </p:grpSpPr>
        <p:pic>
          <p:nvPicPr>
            <p:cNvPr id="31748" name="Picture 14" descr="http://t1.gstatic.com/images?q=tbn:ANd9GcTD3Mfkeo2CyF0sxMvr2qKRhMn_CNoew109JATx-eWN5mK-LQ9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9884" y="1006791"/>
              <a:ext cx="1331435" cy="1210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67448" y="4623935"/>
              <a:ext cx="2054225" cy="15748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98" name="Rechthoek 97"/>
            <p:cNvSpPr/>
            <p:nvPr/>
          </p:nvSpPr>
          <p:spPr>
            <a:xfrm>
              <a:off x="225425" y="3362472"/>
              <a:ext cx="8612594" cy="72067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en-US" dirty="0">
                <a:latin typeface="+mj-lt"/>
                <a:ea typeface="Apple LiGothic Medium" pitchFamily="1" charset="-120"/>
                <a:cs typeface="+mn-cs"/>
              </a:endParaRP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latin typeface="+mj-lt"/>
                  <a:ea typeface="Apple LiGothic Medium" pitchFamily="1" charset="-120"/>
                  <a:cs typeface="+mn-cs"/>
                </a:rPr>
                <a:t>WEB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endParaRPr lang="en-US" dirty="0">
                <a:latin typeface="+mj-lt"/>
                <a:ea typeface="Apple LiGothic Medium" pitchFamily="1" charset="-120"/>
                <a:cs typeface="+mn-cs"/>
              </a:endParaRPr>
            </a:p>
          </p:txBody>
        </p:sp>
        <p:sp>
          <p:nvSpPr>
            <p:cNvPr id="5162" name="tower"/>
            <p:cNvSpPr>
              <a:spLocks noEditPoints="1" noChangeArrowheads="1"/>
            </p:cNvSpPr>
            <p:nvPr/>
          </p:nvSpPr>
          <p:spPr bwMode="auto">
            <a:xfrm>
              <a:off x="6710669" y="4586348"/>
              <a:ext cx="646142" cy="1201651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" name="Rechthoek 67"/>
            <p:cNvSpPr/>
            <p:nvPr/>
          </p:nvSpPr>
          <p:spPr bwMode="auto">
            <a:xfrm>
              <a:off x="225425" y="4638731"/>
              <a:ext cx="1765383" cy="173183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66" name="Rectangle 20"/>
            <p:cNvSpPr>
              <a:spLocks noChangeArrowheads="1"/>
            </p:cNvSpPr>
            <p:nvPr/>
          </p:nvSpPr>
          <p:spPr bwMode="auto">
            <a:xfrm>
              <a:off x="785839" y="5595925"/>
              <a:ext cx="1082726" cy="573046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625494" y="5648309"/>
              <a:ext cx="1082726" cy="571459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64" name="Rectangle 20"/>
            <p:cNvSpPr>
              <a:spLocks noChangeArrowheads="1"/>
            </p:cNvSpPr>
            <p:nvPr/>
          </p:nvSpPr>
          <p:spPr bwMode="auto">
            <a:xfrm>
              <a:off x="473087" y="5721328"/>
              <a:ext cx="1082726" cy="571459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60" name="Rectangle 20"/>
            <p:cNvSpPr>
              <a:spLocks noChangeArrowheads="1"/>
            </p:cNvSpPr>
            <p:nvPr/>
          </p:nvSpPr>
          <p:spPr bwMode="auto">
            <a:xfrm>
              <a:off x="328618" y="5780062"/>
              <a:ext cx="1082726" cy="571459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95242" name="Rectangle 10"/>
            <p:cNvSpPr>
              <a:spLocks noChangeArrowheads="1"/>
            </p:cNvSpPr>
            <p:nvPr/>
          </p:nvSpPr>
          <p:spPr bwMode="auto">
            <a:xfrm>
              <a:off x="352431" y="4708576"/>
              <a:ext cx="1524072" cy="334939"/>
            </a:xfrm>
            <a:prstGeom prst="rect">
              <a:avLst/>
            </a:prstGeom>
            <a:solidFill>
              <a:srgbClr val="71BB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95243" name="Text Box 11"/>
            <p:cNvSpPr txBox="1">
              <a:spLocks noChangeArrowheads="1"/>
            </p:cNvSpPr>
            <p:nvPr/>
          </p:nvSpPr>
          <p:spPr bwMode="auto">
            <a:xfrm>
              <a:off x="360369" y="4764135"/>
              <a:ext cx="1498671" cy="27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iTask Web Server</a:t>
              </a:r>
            </a:p>
          </p:txBody>
        </p:sp>
        <p:sp>
          <p:nvSpPr>
            <p:cNvPr id="95252" name="Rectangle 20"/>
            <p:cNvSpPr>
              <a:spLocks noChangeArrowheads="1"/>
            </p:cNvSpPr>
            <p:nvPr/>
          </p:nvSpPr>
          <p:spPr bwMode="auto">
            <a:xfrm>
              <a:off x="350844" y="5075263"/>
              <a:ext cx="1516134" cy="496851"/>
            </a:xfrm>
            <a:prstGeom prst="rect">
              <a:avLst/>
            </a:prstGeom>
            <a:solidFill>
              <a:srgbClr val="71BB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95258" name="Text Box 26"/>
            <p:cNvSpPr txBox="1">
              <a:spLocks noChangeArrowheads="1"/>
            </p:cNvSpPr>
            <p:nvPr/>
          </p:nvSpPr>
          <p:spPr bwMode="auto">
            <a:xfrm>
              <a:off x="398471" y="5095898"/>
              <a:ext cx="1427229" cy="904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iTask Combinator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Library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/>
              </a:r>
              <a:b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</a:br>
              <a:endPara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endParaRPr>
            </a:p>
          </p:txBody>
        </p:sp>
        <p:sp>
          <p:nvSpPr>
            <p:cNvPr id="95259" name="Text Box 27"/>
            <p:cNvSpPr txBox="1">
              <a:spLocks noChangeArrowheads="1"/>
            </p:cNvSpPr>
            <p:nvPr/>
          </p:nvSpPr>
          <p:spPr bwMode="auto">
            <a:xfrm>
              <a:off x="301629" y="5787999"/>
              <a:ext cx="1181156" cy="720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My iTask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Specification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 </a:t>
              </a:r>
            </a:p>
          </p:txBody>
        </p:sp>
        <p:cxnSp>
          <p:nvCxnSpPr>
            <p:cNvPr id="31762" name="Rechte verbindingslijn 57"/>
            <p:cNvCxnSpPr>
              <a:cxnSpLocks noChangeShapeType="1"/>
            </p:cNvCxnSpPr>
            <p:nvPr/>
          </p:nvCxnSpPr>
          <p:spPr bwMode="auto">
            <a:xfrm>
              <a:off x="237301" y="5055814"/>
              <a:ext cx="1728000" cy="0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31763" name="Rechte verbindingslijn 58"/>
            <p:cNvCxnSpPr>
              <a:cxnSpLocks noChangeShapeType="1"/>
            </p:cNvCxnSpPr>
            <p:nvPr/>
          </p:nvCxnSpPr>
          <p:spPr bwMode="auto">
            <a:xfrm>
              <a:off x="237301" y="5572575"/>
              <a:ext cx="1728000" cy="0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67" name="Rechthoek 66"/>
            <p:cNvSpPr/>
            <p:nvPr/>
          </p:nvSpPr>
          <p:spPr bwMode="auto">
            <a:xfrm>
              <a:off x="2373414" y="4635556"/>
              <a:ext cx="1765383" cy="173183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2933828" y="5592751"/>
              <a:ext cx="1082726" cy="573046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71" name="Rectangle 20"/>
            <p:cNvSpPr>
              <a:spLocks noChangeArrowheads="1"/>
            </p:cNvSpPr>
            <p:nvPr/>
          </p:nvSpPr>
          <p:spPr bwMode="auto">
            <a:xfrm>
              <a:off x="2773483" y="5645134"/>
              <a:ext cx="1082726" cy="571459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2621076" y="5718154"/>
              <a:ext cx="1082726" cy="571459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73" name="Rectangle 20"/>
            <p:cNvSpPr>
              <a:spLocks noChangeArrowheads="1"/>
            </p:cNvSpPr>
            <p:nvPr/>
          </p:nvSpPr>
          <p:spPr bwMode="auto">
            <a:xfrm>
              <a:off x="2476606" y="5776887"/>
              <a:ext cx="1082726" cy="571459"/>
            </a:xfrm>
            <a:prstGeom prst="rect">
              <a:avLst/>
            </a:prstGeom>
            <a:solidFill>
              <a:srgbClr val="71BBE3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75" name="Rectangle 10"/>
            <p:cNvSpPr>
              <a:spLocks noChangeArrowheads="1"/>
            </p:cNvSpPr>
            <p:nvPr/>
          </p:nvSpPr>
          <p:spPr bwMode="auto">
            <a:xfrm>
              <a:off x="2500420" y="4705401"/>
              <a:ext cx="1524072" cy="334939"/>
            </a:xfrm>
            <a:prstGeom prst="rect">
              <a:avLst/>
            </a:prstGeom>
            <a:solidFill>
              <a:srgbClr val="71BB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76" name="Text Box 11"/>
            <p:cNvSpPr txBox="1">
              <a:spLocks noChangeArrowheads="1"/>
            </p:cNvSpPr>
            <p:nvPr/>
          </p:nvSpPr>
          <p:spPr bwMode="auto">
            <a:xfrm>
              <a:off x="2508358" y="4760960"/>
              <a:ext cx="1500259" cy="276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iTask Web Server</a:t>
              </a:r>
            </a:p>
          </p:txBody>
        </p:sp>
        <p:sp>
          <p:nvSpPr>
            <p:cNvPr id="85" name="Rectangle 20"/>
            <p:cNvSpPr>
              <a:spLocks noChangeArrowheads="1"/>
            </p:cNvSpPr>
            <p:nvPr/>
          </p:nvSpPr>
          <p:spPr bwMode="auto">
            <a:xfrm>
              <a:off x="2498832" y="5072088"/>
              <a:ext cx="1516135" cy="496851"/>
            </a:xfrm>
            <a:prstGeom prst="rect">
              <a:avLst/>
            </a:prstGeom>
            <a:solidFill>
              <a:srgbClr val="71BB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2546460" y="5092723"/>
              <a:ext cx="1427230" cy="904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iTask Combinator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Library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/>
              </a:r>
              <a:b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</a:br>
              <a:endPara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endParaRPr>
            </a:p>
          </p:txBody>
        </p:sp>
        <p:sp>
          <p:nvSpPr>
            <p:cNvPr id="87" name="Text Box 27"/>
            <p:cNvSpPr txBox="1">
              <a:spLocks noChangeArrowheads="1"/>
            </p:cNvSpPr>
            <p:nvPr/>
          </p:nvSpPr>
          <p:spPr bwMode="auto">
            <a:xfrm>
              <a:off x="2449618" y="5784824"/>
              <a:ext cx="1182743" cy="719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iTask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Specification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 </a:t>
              </a:r>
            </a:p>
          </p:txBody>
        </p:sp>
        <p:cxnSp>
          <p:nvCxnSpPr>
            <p:cNvPr id="31774" name="Rechte verbindingslijn 89"/>
            <p:cNvCxnSpPr>
              <a:cxnSpLocks noChangeShapeType="1"/>
            </p:cNvCxnSpPr>
            <p:nvPr/>
          </p:nvCxnSpPr>
          <p:spPr bwMode="auto">
            <a:xfrm>
              <a:off x="2386038" y="5051580"/>
              <a:ext cx="1728000" cy="0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31775" name="Rechte verbindingslijn 92"/>
            <p:cNvCxnSpPr>
              <a:cxnSpLocks noChangeShapeType="1"/>
            </p:cNvCxnSpPr>
            <p:nvPr/>
          </p:nvCxnSpPr>
          <p:spPr bwMode="auto">
            <a:xfrm>
              <a:off x="2386038" y="5568341"/>
              <a:ext cx="1728000" cy="0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</p:cxnSp>
        <p:grpSp>
          <p:nvGrpSpPr>
            <p:cNvPr id="31776" name="Groep 104"/>
            <p:cNvGrpSpPr>
              <a:grpSpLocks/>
            </p:cNvGrpSpPr>
            <p:nvPr/>
          </p:nvGrpSpPr>
          <p:grpSpPr bwMode="auto">
            <a:xfrm>
              <a:off x="2561392" y="4168687"/>
              <a:ext cx="1365250" cy="337172"/>
              <a:chOff x="2561392" y="4187737"/>
              <a:chExt cx="1365250" cy="337172"/>
            </a:xfrm>
          </p:grpSpPr>
          <p:cxnSp>
            <p:nvCxnSpPr>
              <p:cNvPr id="88" name="Rechte verbindingslijn 87"/>
              <p:cNvCxnSpPr/>
              <p:nvPr/>
            </p:nvCxnSpPr>
            <p:spPr bwMode="auto">
              <a:xfrm rot="16200000" flipH="1">
                <a:off x="2454744" y="4356322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97" name="Rechthoek 96"/>
              <p:cNvSpPr/>
              <p:nvPr/>
            </p:nvSpPr>
            <p:spPr>
              <a:xfrm>
                <a:off x="2560748" y="4216488"/>
                <a:ext cx="1365314" cy="2762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Web Service</a:t>
                </a:r>
              </a:p>
            </p:txBody>
          </p:sp>
        </p:grpSp>
        <p:grpSp>
          <p:nvGrpSpPr>
            <p:cNvPr id="31777" name="Groep 105"/>
            <p:cNvGrpSpPr>
              <a:grpSpLocks/>
            </p:cNvGrpSpPr>
            <p:nvPr/>
          </p:nvGrpSpPr>
          <p:grpSpPr bwMode="auto">
            <a:xfrm>
              <a:off x="398462" y="4168687"/>
              <a:ext cx="1365250" cy="337172"/>
              <a:chOff x="2561392" y="4187737"/>
              <a:chExt cx="1365250" cy="337172"/>
            </a:xfrm>
          </p:grpSpPr>
          <p:cxnSp>
            <p:nvCxnSpPr>
              <p:cNvPr id="107" name="Rechte verbindingslijn 106"/>
              <p:cNvCxnSpPr/>
              <p:nvPr/>
            </p:nvCxnSpPr>
            <p:spPr bwMode="auto">
              <a:xfrm rot="16200000" flipH="1">
                <a:off x="2454744" y="4356322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108" name="Rechthoek 107"/>
              <p:cNvSpPr/>
              <p:nvPr/>
            </p:nvSpPr>
            <p:spPr>
              <a:xfrm>
                <a:off x="2561401" y="4216488"/>
                <a:ext cx="1365314" cy="2762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Web Service</a:t>
                </a:r>
              </a:p>
            </p:txBody>
          </p:sp>
        </p:grpSp>
        <p:grpSp>
          <p:nvGrpSpPr>
            <p:cNvPr id="31778" name="Groep 108"/>
            <p:cNvGrpSpPr>
              <a:grpSpLocks/>
            </p:cNvGrpSpPr>
            <p:nvPr/>
          </p:nvGrpSpPr>
          <p:grpSpPr bwMode="auto">
            <a:xfrm>
              <a:off x="4722813" y="4168687"/>
              <a:ext cx="1365250" cy="337172"/>
              <a:chOff x="2561392" y="4187737"/>
              <a:chExt cx="1365250" cy="337172"/>
            </a:xfrm>
          </p:grpSpPr>
          <p:cxnSp>
            <p:nvCxnSpPr>
              <p:cNvPr id="110" name="Rechte verbindingslijn 109"/>
              <p:cNvCxnSpPr/>
              <p:nvPr/>
            </p:nvCxnSpPr>
            <p:spPr bwMode="auto">
              <a:xfrm rot="16200000" flipH="1">
                <a:off x="2454744" y="4356322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111" name="Rechthoek 110"/>
              <p:cNvSpPr/>
              <p:nvPr/>
            </p:nvSpPr>
            <p:spPr>
              <a:xfrm>
                <a:off x="2561604" y="4216488"/>
                <a:ext cx="1365314" cy="2762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Web Service</a:t>
                </a:r>
              </a:p>
            </p:txBody>
          </p:sp>
        </p:grpSp>
        <p:grpSp>
          <p:nvGrpSpPr>
            <p:cNvPr id="31779" name="Groep 111"/>
            <p:cNvGrpSpPr>
              <a:grpSpLocks/>
            </p:cNvGrpSpPr>
            <p:nvPr/>
          </p:nvGrpSpPr>
          <p:grpSpPr bwMode="auto">
            <a:xfrm>
              <a:off x="6828725" y="4168687"/>
              <a:ext cx="636600" cy="337172"/>
              <a:chOff x="2561392" y="4187737"/>
              <a:chExt cx="636600" cy="337172"/>
            </a:xfrm>
          </p:grpSpPr>
          <p:cxnSp>
            <p:nvCxnSpPr>
              <p:cNvPr id="113" name="Rechte verbindingslijn 112"/>
              <p:cNvCxnSpPr/>
              <p:nvPr/>
            </p:nvCxnSpPr>
            <p:spPr bwMode="auto">
              <a:xfrm rot="16200000" flipH="1">
                <a:off x="2454744" y="4356322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114" name="Rechthoek 113"/>
              <p:cNvSpPr/>
              <p:nvPr/>
            </p:nvSpPr>
            <p:spPr>
              <a:xfrm>
                <a:off x="2560817" y="4216488"/>
                <a:ext cx="636617" cy="2762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RPC</a:t>
                </a:r>
              </a:p>
            </p:txBody>
          </p:sp>
        </p:grpSp>
        <p:sp>
          <p:nvSpPr>
            <p:cNvPr id="89" name="Rectangle 10"/>
            <p:cNvSpPr>
              <a:spLocks noChangeArrowheads="1"/>
            </p:cNvSpPr>
            <p:nvPr/>
          </p:nvSpPr>
          <p:spPr bwMode="auto">
            <a:xfrm>
              <a:off x="252414" y="2183045"/>
              <a:ext cx="1524072" cy="657178"/>
            </a:xfrm>
            <a:prstGeom prst="rect">
              <a:avLst/>
            </a:prstGeom>
            <a:solidFill>
              <a:srgbClr val="B2B2B2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nl-NL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  <p:sp>
          <p:nvSpPr>
            <p:cNvPr id="96" name="Text Box 11"/>
            <p:cNvSpPr txBox="1">
              <a:spLocks noChangeArrowheads="1"/>
            </p:cNvSpPr>
            <p:nvPr/>
          </p:nvSpPr>
          <p:spPr bwMode="auto">
            <a:xfrm>
              <a:off x="571516" y="2197331"/>
              <a:ext cx="871579" cy="27779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Apple LiGothic Medium" pitchFamily="1" charset="-120"/>
                  <a:cs typeface="+mn-cs"/>
                </a:rPr>
                <a:t>Computer</a:t>
              </a:r>
            </a:p>
          </p:txBody>
        </p:sp>
        <p:grpSp>
          <p:nvGrpSpPr>
            <p:cNvPr id="31782" name="Groep 115"/>
            <p:cNvGrpSpPr>
              <a:grpSpLocks/>
            </p:cNvGrpSpPr>
            <p:nvPr/>
          </p:nvGrpSpPr>
          <p:grpSpPr bwMode="auto">
            <a:xfrm>
              <a:off x="471362" y="2948212"/>
              <a:ext cx="1365250" cy="337172"/>
              <a:chOff x="2561392" y="4187737"/>
              <a:chExt cx="1365250" cy="337172"/>
            </a:xfrm>
          </p:grpSpPr>
          <p:cxnSp>
            <p:nvCxnSpPr>
              <p:cNvPr id="117" name="Rechte verbindingslijn 116"/>
              <p:cNvCxnSpPr/>
              <p:nvPr/>
            </p:nvCxnSpPr>
            <p:spPr bwMode="auto">
              <a:xfrm rot="16200000" flipH="1">
                <a:off x="2454744" y="4356322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118" name="Rechthoek 117"/>
              <p:cNvSpPr/>
              <p:nvPr/>
            </p:nvSpPr>
            <p:spPr>
              <a:xfrm>
                <a:off x="2561530" y="4216263"/>
                <a:ext cx="1365314" cy="2762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iTask User </a:t>
                </a:r>
              </a:p>
            </p:txBody>
          </p:sp>
        </p:grpSp>
        <p:grpSp>
          <p:nvGrpSpPr>
            <p:cNvPr id="31783" name="Groep 119"/>
            <p:cNvGrpSpPr>
              <a:grpSpLocks/>
            </p:cNvGrpSpPr>
            <p:nvPr/>
          </p:nvGrpSpPr>
          <p:grpSpPr bwMode="auto">
            <a:xfrm>
              <a:off x="304044" y="2443343"/>
              <a:ext cx="1384456" cy="336550"/>
              <a:chOff x="101771" y="2495550"/>
              <a:chExt cx="1524000" cy="344488"/>
            </a:xfrm>
          </p:grpSpPr>
          <p:sp>
            <p:nvSpPr>
              <p:cNvPr id="121" name="Rectangle 10"/>
              <p:cNvSpPr>
                <a:spLocks noChangeArrowheads="1"/>
              </p:cNvSpPr>
              <p:nvPr/>
            </p:nvSpPr>
            <p:spPr bwMode="auto">
              <a:xfrm>
                <a:off x="102608" y="2495584"/>
                <a:ext cx="1523900" cy="344463"/>
              </a:xfrm>
              <a:prstGeom prst="rect">
                <a:avLst/>
              </a:prstGeom>
              <a:solidFill>
                <a:srgbClr val="71BBE3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endParaRPr lang="nl-NL">
                  <a:solidFill>
                    <a:schemeClr val="bg1"/>
                  </a:solidFill>
                  <a:latin typeface="+mj-lt"/>
                  <a:cs typeface="+mn-cs"/>
                </a:endParaRPr>
              </a:p>
            </p:txBody>
          </p:sp>
          <p:sp>
            <p:nvSpPr>
              <p:cNvPr id="122" name="Text Box 11"/>
              <p:cNvSpPr txBox="1">
                <a:spLocks noChangeArrowheads="1"/>
              </p:cNvSpPr>
              <p:nvPr/>
            </p:nvSpPr>
            <p:spPr bwMode="auto">
              <a:xfrm>
                <a:off x="296591" y="2503707"/>
                <a:ext cx="1135935" cy="282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rPr>
                  <a:t>iTask Client</a:t>
                </a:r>
              </a:p>
            </p:txBody>
          </p:sp>
        </p:grpSp>
        <p:grpSp>
          <p:nvGrpSpPr>
            <p:cNvPr id="31784" name="Groep 172"/>
            <p:cNvGrpSpPr>
              <a:grpSpLocks/>
            </p:cNvGrpSpPr>
            <p:nvPr/>
          </p:nvGrpSpPr>
          <p:grpSpPr bwMode="auto">
            <a:xfrm>
              <a:off x="1953743" y="1961558"/>
              <a:ext cx="1728788" cy="1329584"/>
              <a:chOff x="1936491" y="1961558"/>
              <a:chExt cx="1728788" cy="1329584"/>
            </a:xfrm>
          </p:grpSpPr>
          <p:cxnSp>
            <p:nvCxnSpPr>
              <p:cNvPr id="128" name="Rechte verbindingslijn 127"/>
              <p:cNvCxnSpPr/>
              <p:nvPr/>
            </p:nvCxnSpPr>
            <p:spPr bwMode="auto">
              <a:xfrm rot="16200000" flipH="1">
                <a:off x="2117180" y="3122555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129" name="Rechthoek 128"/>
              <p:cNvSpPr/>
              <p:nvPr/>
            </p:nvSpPr>
            <p:spPr>
              <a:xfrm>
                <a:off x="2224394" y="2981500"/>
                <a:ext cx="1365315" cy="2777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iTask User </a:t>
                </a:r>
              </a:p>
            </p:txBody>
          </p:sp>
          <p:grpSp>
            <p:nvGrpSpPr>
              <p:cNvPr id="31823" name="Groep 166"/>
              <p:cNvGrpSpPr>
                <a:grpSpLocks/>
              </p:cNvGrpSpPr>
              <p:nvPr/>
            </p:nvGrpSpPr>
            <p:grpSpPr bwMode="auto">
              <a:xfrm>
                <a:off x="1936491" y="1961558"/>
                <a:ext cx="1728788" cy="884238"/>
                <a:chOff x="1936491" y="1961558"/>
                <a:chExt cx="1728788" cy="884238"/>
              </a:xfrm>
            </p:grpSpPr>
            <p:sp>
              <p:nvSpPr>
                <p:cNvPr id="12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937043" y="1960811"/>
                  <a:ext cx="1728869" cy="4619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solidFill>
                        <a:schemeClr val="bg1"/>
                      </a:solidFill>
                      <a:latin typeface="+mj-lt"/>
                      <a:ea typeface="Apple LiGothic Medium" pitchFamily="1" charset="-120"/>
                      <a:cs typeface="+mn-cs"/>
                    </a:rPr>
                    <a:t>iTask App</a:t>
                  </a:r>
                  <a:br>
                    <a:rPr lang="en-US" dirty="0">
                      <a:solidFill>
                        <a:schemeClr val="bg1"/>
                      </a:solidFill>
                      <a:latin typeface="+mj-lt"/>
                      <a:ea typeface="Apple LiGothic Medium" pitchFamily="1" charset="-120"/>
                      <a:cs typeface="+mn-cs"/>
                    </a:rPr>
                  </a:br>
                  <a:endPara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endParaRPr>
                </a:p>
              </p:txBody>
            </p:sp>
            <p:sp>
              <p:nvSpPr>
                <p:cNvPr id="125" name="Rectangle 10"/>
                <p:cNvSpPr>
                  <a:spLocks noChangeArrowheads="1"/>
                </p:cNvSpPr>
                <p:nvPr/>
              </p:nvSpPr>
              <p:spPr bwMode="auto">
                <a:xfrm>
                  <a:off x="2005308" y="2187807"/>
                  <a:ext cx="1524072" cy="654003"/>
                </a:xfrm>
                <a:prstGeom prst="rect">
                  <a:avLst/>
                </a:prstGeom>
                <a:solidFill>
                  <a:srgbClr val="B2B2B2"/>
                </a:solidFill>
                <a:ln w="381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endParaRPr lang="nl-NL">
                    <a:solidFill>
                      <a:schemeClr val="bg1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12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427603" y="2203681"/>
                  <a:ext cx="665195" cy="276205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solidFill>
                        <a:schemeClr val="bg1"/>
                      </a:solidFill>
                      <a:latin typeface="+mj-lt"/>
                      <a:ea typeface="Apple LiGothic Medium" pitchFamily="1" charset="-120"/>
                      <a:cs typeface="+mn-cs"/>
                    </a:rPr>
                    <a:t>Laptop</a:t>
                  </a:r>
                </a:p>
              </p:txBody>
            </p:sp>
            <p:sp>
              <p:nvSpPr>
                <p:cNvPr id="131" name="Rectangle 10"/>
                <p:cNvSpPr>
                  <a:spLocks noChangeArrowheads="1"/>
                </p:cNvSpPr>
                <p:nvPr/>
              </p:nvSpPr>
              <p:spPr bwMode="auto">
                <a:xfrm>
                  <a:off x="2057699" y="2448138"/>
                  <a:ext cx="1384366" cy="333351"/>
                </a:xfrm>
                <a:prstGeom prst="rect">
                  <a:avLst/>
                </a:prstGeom>
                <a:solidFill>
                  <a:srgbClr val="71BBE3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endParaRPr lang="nl-NL">
                    <a:solidFill>
                      <a:schemeClr val="bg1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13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33919" y="2456076"/>
                  <a:ext cx="1030337" cy="2730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solidFill>
                        <a:schemeClr val="bg1"/>
                      </a:solidFill>
                      <a:latin typeface="+mj-lt"/>
                      <a:ea typeface="Apple LiGothic Medium" pitchFamily="1" charset="-120"/>
                      <a:cs typeface="+mn-cs"/>
                    </a:rPr>
                    <a:t>iTask Client</a:t>
                  </a:r>
                </a:p>
              </p:txBody>
            </p:sp>
          </p:grpSp>
        </p:grpSp>
        <p:sp>
          <p:nvSpPr>
            <p:cNvPr id="135" name="Text Box 26"/>
            <p:cNvSpPr txBox="1">
              <a:spLocks noChangeArrowheads="1"/>
            </p:cNvSpPr>
            <p:nvPr/>
          </p:nvSpPr>
          <p:spPr bwMode="auto">
            <a:xfrm>
              <a:off x="3762542" y="1984621"/>
              <a:ext cx="1728870" cy="276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endParaRPr>
            </a:p>
          </p:txBody>
        </p:sp>
        <p:grpSp>
          <p:nvGrpSpPr>
            <p:cNvPr id="31786" name="Groep 168"/>
            <p:cNvGrpSpPr>
              <a:grpSpLocks/>
            </p:cNvGrpSpPr>
            <p:nvPr/>
          </p:nvGrpSpPr>
          <p:grpSpPr bwMode="auto">
            <a:xfrm>
              <a:off x="3762480" y="1017607"/>
              <a:ext cx="1524000" cy="2270475"/>
              <a:chOff x="3831488" y="1043485"/>
              <a:chExt cx="1524000" cy="2270475"/>
            </a:xfrm>
          </p:grpSpPr>
          <p:pic>
            <p:nvPicPr>
              <p:cNvPr id="31812" name="Picture 7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974362" y="1043485"/>
                <a:ext cx="1252538" cy="114935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</p:pic>
          <p:sp>
            <p:nvSpPr>
              <p:cNvPr id="136" name="Rectangle 10"/>
              <p:cNvSpPr>
                <a:spLocks noChangeArrowheads="1"/>
              </p:cNvSpPr>
              <p:nvPr/>
            </p:nvSpPr>
            <p:spPr bwMode="auto">
              <a:xfrm>
                <a:off x="3831550" y="2212097"/>
                <a:ext cx="1524072" cy="657178"/>
              </a:xfrm>
              <a:prstGeom prst="rect">
                <a:avLst/>
              </a:prstGeom>
              <a:solidFill>
                <a:srgbClr val="B2B2B2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endParaRPr lang="nl-NL">
                  <a:solidFill>
                    <a:schemeClr val="bg1"/>
                  </a:solidFill>
                  <a:latin typeface="+mj-lt"/>
                  <a:cs typeface="+mn-cs"/>
                </a:endParaRPr>
              </a:p>
            </p:txBody>
          </p:sp>
          <p:sp>
            <p:nvSpPr>
              <p:cNvPr id="137" name="Text Box 11"/>
              <p:cNvSpPr txBox="1">
                <a:spLocks noChangeArrowheads="1"/>
              </p:cNvSpPr>
              <p:nvPr/>
            </p:nvSpPr>
            <p:spPr bwMode="auto">
              <a:xfrm>
                <a:off x="4263370" y="2226383"/>
                <a:ext cx="646144" cy="277793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rPr>
                  <a:t> Phone</a:t>
                </a:r>
              </a:p>
            </p:txBody>
          </p:sp>
          <p:grpSp>
            <p:nvGrpSpPr>
              <p:cNvPr id="31815" name="Groep 115"/>
              <p:cNvGrpSpPr>
                <a:grpSpLocks/>
              </p:cNvGrpSpPr>
              <p:nvPr/>
            </p:nvGrpSpPr>
            <p:grpSpPr bwMode="auto">
              <a:xfrm>
                <a:off x="4102125" y="2976788"/>
                <a:ext cx="1253363" cy="337172"/>
                <a:chOff x="2612955" y="4187737"/>
                <a:chExt cx="1253363" cy="337172"/>
              </a:xfrm>
            </p:grpSpPr>
            <p:cxnSp>
              <p:nvCxnSpPr>
                <p:cNvPr id="142" name="Rechte verbindingslijn 141"/>
                <p:cNvCxnSpPr/>
                <p:nvPr/>
              </p:nvCxnSpPr>
              <p:spPr bwMode="auto">
                <a:xfrm rot="16200000" flipH="1">
                  <a:off x="2454744" y="4356322"/>
                  <a:ext cx="337172" cy="1"/>
                </a:xfrm>
                <a:prstGeom prst="line">
                  <a:avLst/>
                </a:prstGeom>
                <a:solidFill>
                  <a:schemeClr val="tx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stealth" w="lg" len="med"/>
                  <a:tailEnd type="stealth" w="lg" len="med"/>
                </a:ln>
                <a:effectLst/>
                <a:scene3d>
                  <a:camera prst="orthographicFront"/>
                  <a:lightRig rig="sunset" dir="t"/>
                </a:scene3d>
                <a:sp3d prstMaterial="plastic"/>
              </p:spPr>
            </p:cxnSp>
            <p:sp>
              <p:nvSpPr>
                <p:cNvPr id="143" name="Rechthoek 142"/>
                <p:cNvSpPr/>
                <p:nvPr/>
              </p:nvSpPr>
              <p:spPr>
                <a:xfrm>
                  <a:off x="2612268" y="4208802"/>
                  <a:ext cx="1254184" cy="277793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latin typeface="+mj-lt"/>
                      <a:ea typeface="Apple LiGothic Medium" pitchFamily="1" charset="-120"/>
                      <a:cs typeface="+mn-cs"/>
                    </a:rPr>
                    <a:t>iTask User </a:t>
                  </a:r>
                </a:p>
              </p:txBody>
            </p:sp>
          </p:grpSp>
          <p:grpSp>
            <p:nvGrpSpPr>
              <p:cNvPr id="31816" name="Groep 119"/>
              <p:cNvGrpSpPr>
                <a:grpSpLocks/>
              </p:cNvGrpSpPr>
              <p:nvPr/>
            </p:nvGrpSpPr>
            <p:grpSpPr bwMode="auto">
              <a:xfrm>
                <a:off x="3883244" y="2471919"/>
                <a:ext cx="1384456" cy="336550"/>
                <a:chOff x="101771" y="2495550"/>
                <a:chExt cx="1524000" cy="344488"/>
              </a:xfrm>
            </p:grpSpPr>
            <p:sp>
              <p:nvSpPr>
                <p:cNvPr id="140" name="Rectangle 10"/>
                <p:cNvSpPr>
                  <a:spLocks noChangeArrowheads="1"/>
                </p:cNvSpPr>
                <p:nvPr/>
              </p:nvSpPr>
              <p:spPr bwMode="auto">
                <a:xfrm>
                  <a:off x="102537" y="2496071"/>
                  <a:ext cx="1523900" cy="344463"/>
                </a:xfrm>
                <a:prstGeom prst="rect">
                  <a:avLst/>
                </a:prstGeom>
                <a:solidFill>
                  <a:srgbClr val="71BBE3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endParaRPr lang="nl-NL">
                    <a:solidFill>
                      <a:schemeClr val="bg1"/>
                    </a:solidFill>
                    <a:latin typeface="+mj-lt"/>
                    <a:cs typeface="+mn-cs"/>
                  </a:endParaRPr>
                </a:p>
              </p:txBody>
            </p:sp>
            <p:sp>
              <p:nvSpPr>
                <p:cNvPr id="14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93024" y="2504195"/>
                  <a:ext cx="1135935" cy="282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solidFill>
                        <a:schemeClr val="bg1"/>
                      </a:solidFill>
                      <a:latin typeface="+mj-lt"/>
                      <a:ea typeface="Apple LiGothic Medium" pitchFamily="1" charset="-120"/>
                      <a:cs typeface="+mn-cs"/>
                    </a:rPr>
                    <a:t>iTask Client</a:t>
                  </a:r>
                </a:p>
              </p:txBody>
            </p:sp>
          </p:grpSp>
        </p:grpSp>
        <p:grpSp>
          <p:nvGrpSpPr>
            <p:cNvPr id="31787" name="Groep 143"/>
            <p:cNvGrpSpPr>
              <a:grpSpLocks/>
            </p:cNvGrpSpPr>
            <p:nvPr/>
          </p:nvGrpSpPr>
          <p:grpSpPr bwMode="auto">
            <a:xfrm>
              <a:off x="7597984" y="4120986"/>
              <a:ext cx="1171389" cy="461665"/>
              <a:chOff x="2493151" y="4140642"/>
              <a:chExt cx="1171389" cy="461665"/>
            </a:xfrm>
          </p:grpSpPr>
          <p:cxnSp>
            <p:nvCxnSpPr>
              <p:cNvPr id="145" name="Rechte verbindingslijn 144"/>
              <p:cNvCxnSpPr/>
              <p:nvPr/>
            </p:nvCxnSpPr>
            <p:spPr bwMode="auto">
              <a:xfrm rot="16200000" flipH="1">
                <a:off x="2454744" y="4356322"/>
                <a:ext cx="337172" cy="1"/>
              </a:xfrm>
              <a:prstGeom prst="line">
                <a:avLst/>
              </a:prstGeom>
              <a:solidFill>
                <a:schemeClr val="tx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stealth" w="lg" len="med"/>
                <a:tailEnd type="stealth" w="lg" len="med"/>
              </a:ln>
              <a:effectLst/>
              <a:scene3d>
                <a:camera prst="orthographicFront"/>
                <a:lightRig rig="sunset" dir="t"/>
              </a:scene3d>
              <a:sp3d prstMaterial="plastic"/>
            </p:spPr>
          </p:cxnSp>
          <p:sp>
            <p:nvSpPr>
              <p:cNvPr id="146" name="Rechthoek 145"/>
              <p:cNvSpPr/>
              <p:nvPr/>
            </p:nvSpPr>
            <p:spPr>
              <a:xfrm>
                <a:off x="2493290" y="4140899"/>
                <a:ext cx="1171630" cy="4619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latin typeface="+mj-lt"/>
                    <a:ea typeface="Apple LiGothic Medium" pitchFamily="1" charset="-120"/>
                    <a:cs typeface="+mn-cs"/>
                  </a:rPr>
                  <a:t>Cloud / Database</a:t>
                </a:r>
              </a:p>
            </p:txBody>
          </p:sp>
        </p:grpSp>
        <p:pic>
          <p:nvPicPr>
            <p:cNvPr id="31788" name="Picture 4" descr="http://www.ctg2k.com/images/sql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65325" y="4505859"/>
              <a:ext cx="1321206" cy="132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8" name="Text Box 26"/>
            <p:cNvSpPr txBox="1">
              <a:spLocks noChangeArrowheads="1"/>
            </p:cNvSpPr>
            <p:nvPr/>
          </p:nvSpPr>
          <p:spPr bwMode="auto">
            <a:xfrm>
              <a:off x="5542214" y="1983034"/>
              <a:ext cx="1728869" cy="276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endParaRPr>
            </a:p>
          </p:txBody>
        </p:sp>
        <p:grpSp>
          <p:nvGrpSpPr>
            <p:cNvPr id="31790" name="Groep 169"/>
            <p:cNvGrpSpPr>
              <a:grpSpLocks/>
            </p:cNvGrpSpPr>
            <p:nvPr/>
          </p:nvGrpSpPr>
          <p:grpSpPr bwMode="auto">
            <a:xfrm>
              <a:off x="5524503" y="1026233"/>
              <a:ext cx="1524000" cy="2268500"/>
              <a:chOff x="5610763" y="1043485"/>
              <a:chExt cx="1524000" cy="2268500"/>
            </a:xfrm>
          </p:grpSpPr>
          <p:pic>
            <p:nvPicPr>
              <p:cNvPr id="31802" name="Picture 6" descr="http://t0.gstatic.com/images?q=tbn:ANd9GcRcEyxBMWonDK-GZbJ3nVKmOQPYBbkpmOQ5VZu5dRGU4ezPkxSfGA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738619" y="1043485"/>
                <a:ext cx="1252800" cy="1369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9" name="Rectangle 10"/>
              <p:cNvSpPr>
                <a:spLocks noChangeArrowheads="1"/>
              </p:cNvSpPr>
              <p:nvPr/>
            </p:nvSpPr>
            <p:spPr bwMode="auto">
              <a:xfrm>
                <a:off x="5611010" y="2208234"/>
                <a:ext cx="1524072" cy="657178"/>
              </a:xfrm>
              <a:prstGeom prst="rect">
                <a:avLst/>
              </a:prstGeom>
              <a:solidFill>
                <a:srgbClr val="B2B2B2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endParaRPr lang="nl-NL">
                  <a:solidFill>
                    <a:schemeClr val="bg1"/>
                  </a:solidFill>
                  <a:latin typeface="+mj-lt"/>
                  <a:cs typeface="+mn-cs"/>
                </a:endParaRPr>
              </a:p>
            </p:txBody>
          </p:sp>
          <p:sp>
            <p:nvSpPr>
              <p:cNvPr id="150" name="Text Box 11"/>
              <p:cNvSpPr txBox="1">
                <a:spLocks noChangeArrowheads="1"/>
              </p:cNvSpPr>
              <p:nvPr/>
            </p:nvSpPr>
            <p:spPr bwMode="auto">
              <a:xfrm>
                <a:off x="6036480" y="2224108"/>
                <a:ext cx="658844" cy="276205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rPr>
                  <a:t>Tablet</a:t>
                </a:r>
              </a:p>
            </p:txBody>
          </p:sp>
          <p:grpSp>
            <p:nvGrpSpPr>
              <p:cNvPr id="31805" name="Groep 115"/>
              <p:cNvGrpSpPr>
                <a:grpSpLocks/>
              </p:cNvGrpSpPr>
              <p:nvPr/>
            </p:nvGrpSpPr>
            <p:grpSpPr bwMode="auto">
              <a:xfrm>
                <a:off x="5881400" y="2974813"/>
                <a:ext cx="1253363" cy="337172"/>
                <a:chOff x="2612955" y="4187737"/>
                <a:chExt cx="1253363" cy="337172"/>
              </a:xfrm>
            </p:grpSpPr>
            <p:cxnSp>
              <p:nvCxnSpPr>
                <p:cNvPr id="155" name="Rechte verbindingslijn 154"/>
                <p:cNvCxnSpPr/>
                <p:nvPr/>
              </p:nvCxnSpPr>
              <p:spPr bwMode="auto">
                <a:xfrm rot="16200000" flipH="1">
                  <a:off x="2454744" y="4356322"/>
                  <a:ext cx="337172" cy="1"/>
                </a:xfrm>
                <a:prstGeom prst="line">
                  <a:avLst/>
                </a:prstGeom>
                <a:solidFill>
                  <a:schemeClr val="tx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stealth" w="lg" len="med"/>
                  <a:tailEnd type="stealth" w="lg" len="med"/>
                </a:ln>
                <a:effectLst/>
                <a:scene3d>
                  <a:camera prst="orthographicFront"/>
                  <a:lightRig rig="sunset" dir="t"/>
                </a:scene3d>
                <a:sp3d prstMaterial="plastic"/>
              </p:spPr>
            </p:cxnSp>
            <p:sp>
              <p:nvSpPr>
                <p:cNvPr id="156" name="Rechthoek 155"/>
                <p:cNvSpPr/>
                <p:nvPr/>
              </p:nvSpPr>
              <p:spPr>
                <a:xfrm>
                  <a:off x="2612453" y="4208502"/>
                  <a:ext cx="1254184" cy="277793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latin typeface="+mj-lt"/>
                      <a:ea typeface="Apple LiGothic Medium" pitchFamily="1" charset="-120"/>
                      <a:cs typeface="+mn-cs"/>
                    </a:rPr>
                    <a:t>iTask User </a:t>
                  </a:r>
                </a:p>
              </p:txBody>
            </p:sp>
          </p:grpSp>
          <p:sp>
            <p:nvSpPr>
              <p:cNvPr id="153" name="Rectangle 10"/>
              <p:cNvSpPr>
                <a:spLocks noChangeArrowheads="1"/>
              </p:cNvSpPr>
              <p:nvPr/>
            </p:nvSpPr>
            <p:spPr bwMode="auto">
              <a:xfrm>
                <a:off x="5663400" y="2470153"/>
                <a:ext cx="1384365" cy="336526"/>
              </a:xfrm>
              <a:prstGeom prst="rect">
                <a:avLst/>
              </a:prstGeom>
              <a:solidFill>
                <a:srgbClr val="71BBE3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endParaRPr lang="nl-NL">
                  <a:solidFill>
                    <a:schemeClr val="bg1"/>
                  </a:solidFill>
                  <a:latin typeface="+mj-lt"/>
                  <a:cs typeface="+mn-cs"/>
                </a:endParaRPr>
              </a:p>
            </p:txBody>
          </p:sp>
          <p:sp>
            <p:nvSpPr>
              <p:cNvPr id="154" name="Text Box 11"/>
              <p:cNvSpPr txBox="1">
                <a:spLocks noChangeArrowheads="1"/>
              </p:cNvSpPr>
              <p:nvPr/>
            </p:nvSpPr>
            <p:spPr bwMode="auto">
              <a:xfrm>
                <a:off x="5839621" y="2476503"/>
                <a:ext cx="1030337" cy="2777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rPr>
                  <a:t>iTask Client</a:t>
                </a:r>
              </a:p>
            </p:txBody>
          </p:sp>
        </p:grpSp>
        <p:sp>
          <p:nvSpPr>
            <p:cNvPr id="158" name="Text Box 26"/>
            <p:cNvSpPr txBox="1">
              <a:spLocks noChangeArrowheads="1"/>
            </p:cNvSpPr>
            <p:nvPr/>
          </p:nvSpPr>
          <p:spPr bwMode="auto">
            <a:xfrm>
              <a:off x="7250444" y="1979859"/>
              <a:ext cx="1728869" cy="27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endPara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endParaRPr>
            </a:p>
          </p:txBody>
        </p:sp>
        <p:grpSp>
          <p:nvGrpSpPr>
            <p:cNvPr id="31792" name="Groep 170"/>
            <p:cNvGrpSpPr>
              <a:grpSpLocks/>
            </p:cNvGrpSpPr>
            <p:nvPr/>
          </p:nvGrpSpPr>
          <p:grpSpPr bwMode="auto">
            <a:xfrm>
              <a:off x="7258406" y="1026233"/>
              <a:ext cx="1524000" cy="2266525"/>
              <a:chOff x="7318788" y="1043485"/>
              <a:chExt cx="1524000" cy="2266525"/>
            </a:xfrm>
          </p:grpSpPr>
          <p:pic>
            <p:nvPicPr>
              <p:cNvPr id="31794" name="Picture 10" descr="http://t3.gstatic.com/images?q=tbn:ANd9GcQ-olZtX0VQvUK5k4fWsI5FoalutJ5OmNim4WqQfOpCHqMEhU6i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384460" y="1043485"/>
                <a:ext cx="1247997" cy="12178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9" name="Rectangle 10"/>
              <p:cNvSpPr>
                <a:spLocks noChangeArrowheads="1"/>
              </p:cNvSpPr>
              <p:nvPr/>
            </p:nvSpPr>
            <p:spPr bwMode="auto">
              <a:xfrm>
                <a:off x="7318764" y="2206647"/>
                <a:ext cx="1524072" cy="657178"/>
              </a:xfrm>
              <a:prstGeom prst="rect">
                <a:avLst/>
              </a:prstGeom>
              <a:solidFill>
                <a:srgbClr val="B2B2B2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endParaRPr lang="nl-NL">
                  <a:solidFill>
                    <a:schemeClr val="bg1"/>
                  </a:solidFill>
                  <a:latin typeface="+mj-lt"/>
                  <a:cs typeface="+mn-cs"/>
                </a:endParaRPr>
              </a:p>
            </p:txBody>
          </p:sp>
          <p:sp>
            <p:nvSpPr>
              <p:cNvPr id="160" name="Text Box 11"/>
              <p:cNvSpPr txBox="1">
                <a:spLocks noChangeArrowheads="1"/>
              </p:cNvSpPr>
              <p:nvPr/>
            </p:nvSpPr>
            <p:spPr bwMode="auto">
              <a:xfrm>
                <a:off x="7707720" y="2222521"/>
                <a:ext cx="731872" cy="276205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rPr>
                  <a:t> Sensor</a:t>
                </a:r>
              </a:p>
            </p:txBody>
          </p:sp>
          <p:grpSp>
            <p:nvGrpSpPr>
              <p:cNvPr id="31797" name="Groep 115"/>
              <p:cNvGrpSpPr>
                <a:grpSpLocks/>
              </p:cNvGrpSpPr>
              <p:nvPr/>
            </p:nvGrpSpPr>
            <p:grpSpPr bwMode="auto">
              <a:xfrm>
                <a:off x="7589426" y="2972838"/>
                <a:ext cx="1043032" cy="337172"/>
                <a:chOff x="2612955" y="4187737"/>
                <a:chExt cx="1253363" cy="337172"/>
              </a:xfrm>
            </p:grpSpPr>
            <p:cxnSp>
              <p:nvCxnSpPr>
                <p:cNvPr id="165" name="Rechte verbindingslijn 164"/>
                <p:cNvCxnSpPr/>
                <p:nvPr/>
              </p:nvCxnSpPr>
              <p:spPr bwMode="auto">
                <a:xfrm rot="16200000" flipH="1">
                  <a:off x="2454744" y="4356322"/>
                  <a:ext cx="337172" cy="1"/>
                </a:xfrm>
                <a:prstGeom prst="line">
                  <a:avLst/>
                </a:prstGeom>
                <a:solidFill>
                  <a:schemeClr val="tx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stealth" w="lg" len="med"/>
                  <a:tailEnd type="stealth" w="lg" len="med"/>
                </a:ln>
                <a:effectLst/>
                <a:scene3d>
                  <a:camera prst="orthographicFront"/>
                  <a:lightRig rig="sunset" dir="t"/>
                </a:scene3d>
                <a:sp3d prstMaterial="plastic"/>
              </p:spPr>
            </p:cxnSp>
            <p:sp>
              <p:nvSpPr>
                <p:cNvPr id="166" name="Rechthoek 165"/>
                <p:cNvSpPr/>
                <p:nvPr/>
              </p:nvSpPr>
              <p:spPr>
                <a:xfrm>
                  <a:off x="2612025" y="4208889"/>
                  <a:ext cx="1259092" cy="27779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20000"/>
                    </a:spcBef>
                    <a:defRPr/>
                  </a:pPr>
                  <a:r>
                    <a:rPr lang="en-US" dirty="0">
                      <a:latin typeface="+mj-lt"/>
                      <a:ea typeface="Apple LiGothic Medium" pitchFamily="1" charset="-120"/>
                      <a:cs typeface="+mn-cs"/>
                    </a:rPr>
                    <a:t>iTask User</a:t>
                  </a:r>
                </a:p>
              </p:txBody>
            </p:sp>
          </p:grpSp>
          <p:sp>
            <p:nvSpPr>
              <p:cNvPr id="163" name="Rectangle 10"/>
              <p:cNvSpPr>
                <a:spLocks noChangeArrowheads="1"/>
              </p:cNvSpPr>
              <p:nvPr/>
            </p:nvSpPr>
            <p:spPr bwMode="auto">
              <a:xfrm>
                <a:off x="7371154" y="2466978"/>
                <a:ext cx="1384365" cy="338113"/>
              </a:xfrm>
              <a:prstGeom prst="rect">
                <a:avLst/>
              </a:prstGeom>
              <a:solidFill>
                <a:srgbClr val="71BBE3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endParaRPr lang="nl-NL">
                  <a:solidFill>
                    <a:schemeClr val="bg1"/>
                  </a:solidFill>
                  <a:latin typeface="+mj-lt"/>
                  <a:cs typeface="+mn-cs"/>
                </a:endParaRPr>
              </a:p>
            </p:txBody>
          </p:sp>
          <p:sp>
            <p:nvSpPr>
              <p:cNvPr id="164" name="Text Box 11"/>
              <p:cNvSpPr txBox="1">
                <a:spLocks noChangeArrowheads="1"/>
              </p:cNvSpPr>
              <p:nvPr/>
            </p:nvSpPr>
            <p:spPr bwMode="auto">
              <a:xfrm>
                <a:off x="7547375" y="2474915"/>
                <a:ext cx="1030337" cy="2777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  <a:ea typeface="Apple LiGothic Medium" pitchFamily="1" charset="-120"/>
                    <a:cs typeface="+mn-cs"/>
                  </a:rPr>
                  <a:t>iTask Client</a:t>
                </a:r>
              </a:p>
            </p:txBody>
          </p:sp>
        </p:grpSp>
        <p:pic>
          <p:nvPicPr>
            <p:cNvPr id="31793" name="Picture 12" descr="http://t0.gstatic.com/images?q=tbn:ANd9GcQPcUK-jQHjZ9nGPSz8DRN1CNeu3oylNntHZy8iXQ_WMkDecXJXo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132555" y="1017607"/>
              <a:ext cx="1283313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i="1" smtClean="0"/>
              <a:t>iTasks Architecture</a:t>
            </a:r>
          </a:p>
        </p:txBody>
      </p:sp>
      <p:sp>
        <p:nvSpPr>
          <p:cNvPr id="31747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5A3D40F5-11DE-46A7-BF65-115FA31FCAE8}" type="slidenum">
              <a:rPr lang="en-US" smtClean="0">
                <a:cs typeface="Arial" charset="0"/>
              </a:rPr>
              <a:pPr/>
              <a:t>10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85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E0B308-916D-45CF-951E-B7DBB581E47C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27650" name="Rectangle 3"/>
          <p:cNvSpPr txBox="1">
            <a:spLocks noChangeArrowheads="1"/>
          </p:cNvSpPr>
          <p:nvPr/>
        </p:nvSpPr>
        <p:spPr bwMode="auto">
          <a:xfrm>
            <a:off x="0" y="990600"/>
            <a:ext cx="9270298" cy="543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>
                <a:solidFill>
                  <a:schemeClr val="tx1"/>
                </a:solidFill>
                <a:latin typeface="+mj-lt"/>
              </a:rPr>
              <a:t>Generates</a:t>
            </a:r>
            <a:r>
              <a:rPr lang="en-US" sz="1400" i="1" dirty="0">
                <a:solidFill>
                  <a:srgbClr val="FFC000"/>
                </a:solidFill>
                <a:latin typeface="+mj-lt"/>
              </a:rPr>
              <a:t> Web-Service 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for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Server</a:t>
            </a: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 which</a:t>
            </a:r>
            <a:r>
              <a:rPr lang="en-US" sz="1400" i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1400" i="1" dirty="0">
                <a:solidFill>
                  <a:srgbClr val="FFC000"/>
                </a:solidFill>
                <a:latin typeface="+mj-lt"/>
              </a:rPr>
              <a:t>coordinates the tasks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, as </a:t>
            </a: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described</a:t>
            </a: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u="sng" dirty="0" smtClean="0">
                <a:solidFill>
                  <a:schemeClr val="folHlink"/>
                </a:solidFill>
                <a:latin typeface="+mj-lt"/>
              </a:rPr>
              <a:t>One</a:t>
            </a:r>
            <a:r>
              <a:rPr lang="en-US" sz="1400" i="1" dirty="0" smtClean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language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approach (Clean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), </a:t>
            </a: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generates code for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Server</a:t>
            </a:r>
            <a:r>
              <a:rPr lang="en-US" sz="1400" i="1" dirty="0" smtClean="0">
                <a:latin typeface="+mj-lt"/>
              </a:rPr>
              <a:t>(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s</a:t>
            </a:r>
            <a:r>
              <a:rPr lang="en-US" sz="1400" i="1" dirty="0" smtClean="0">
                <a:latin typeface="+mj-lt"/>
              </a:rPr>
              <a:t>) and for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Clients </a:t>
            </a: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latin typeface="+mj-lt"/>
            </a:endParaRP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 smtClean="0">
                <a:latin typeface="+mj-lt"/>
              </a:rPr>
              <a:t>Multi-platform: Windows &amp; </a:t>
            </a:r>
            <a:r>
              <a:rPr lang="en-US" sz="1400" i="1" dirty="0" err="1" smtClean="0">
                <a:latin typeface="+mj-lt"/>
              </a:rPr>
              <a:t>MacOS</a:t>
            </a:r>
            <a:r>
              <a:rPr lang="en-US" sz="1400" i="1" dirty="0" smtClean="0">
                <a:latin typeface="+mj-lt"/>
              </a:rPr>
              <a:t> (</a:t>
            </a:r>
            <a:r>
              <a:rPr lang="en-US" sz="1400" i="1" dirty="0" smtClean="0">
                <a:solidFill>
                  <a:schemeClr val="folHlink"/>
                </a:solidFill>
                <a:latin typeface="+mj-lt"/>
              </a:rPr>
              <a:t>Intel</a:t>
            </a:r>
            <a:r>
              <a:rPr lang="en-US" sz="1400" i="1" dirty="0" smtClean="0">
                <a:latin typeface="+mj-lt"/>
              </a:rPr>
              <a:t>)</a:t>
            </a: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, Android &amp; Raspberry Pi (</a:t>
            </a:r>
            <a:r>
              <a:rPr lang="en-US" sz="1400" i="1" dirty="0" smtClean="0">
                <a:solidFill>
                  <a:schemeClr val="folHlink"/>
                </a:solidFill>
                <a:latin typeface="+mj-lt"/>
              </a:rPr>
              <a:t>ARM</a:t>
            </a:r>
            <a:r>
              <a:rPr lang="en-US" sz="1400" i="1" dirty="0" smtClean="0">
                <a:latin typeface="+mj-lt"/>
              </a:rPr>
              <a:t>), Browser (</a:t>
            </a:r>
            <a:r>
              <a:rPr lang="en-US" sz="1400" i="1" dirty="0" smtClean="0">
                <a:solidFill>
                  <a:schemeClr val="folHlink"/>
                </a:solidFill>
                <a:latin typeface="+mj-lt"/>
              </a:rPr>
              <a:t>Java script</a:t>
            </a:r>
            <a:r>
              <a:rPr lang="en-US" sz="1400" i="1" dirty="0" smtClean="0">
                <a:latin typeface="+mj-lt"/>
              </a:rPr>
              <a:t>)</a:t>
            </a:r>
          </a:p>
          <a:p>
            <a:pPr marL="990600" lvl="1" indent="-533400">
              <a:buClr>
                <a:srgbClr val="99CCFF"/>
              </a:buClr>
              <a:buBlip>
                <a:blip r:embed="rId3"/>
              </a:buBlip>
            </a:pPr>
            <a:r>
              <a:rPr lang="en-US" sz="1400" i="1" dirty="0" smtClean="0">
                <a:latin typeface="+mj-lt"/>
              </a:rPr>
              <a:t>Any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Closure</a:t>
            </a:r>
            <a:r>
              <a:rPr lang="en-US" sz="1400" i="1" dirty="0" smtClean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(</a:t>
            </a:r>
            <a:r>
              <a:rPr lang="en-US" sz="1400" i="1" dirty="0" smtClean="0">
                <a:latin typeface="+mj-lt"/>
              </a:rPr>
              <a:t>function </a:t>
            </a:r>
            <a:r>
              <a:rPr lang="en-US" sz="1400" i="1" dirty="0">
                <a:latin typeface="+mj-lt"/>
              </a:rPr>
              <a:t>to be evaluated) can be send </a:t>
            </a:r>
            <a:r>
              <a:rPr lang="en-US" sz="1400" i="1" dirty="0" smtClean="0">
                <a:latin typeface="+mj-lt"/>
              </a:rPr>
              <a:t>from one platform to another </a:t>
            </a:r>
          </a:p>
          <a:p>
            <a:pPr marL="990600" lvl="1" indent="-533400">
              <a:buClr>
                <a:srgbClr val="99CCFF"/>
              </a:buClr>
              <a:buBlip>
                <a:blip r:embed="rId3"/>
              </a:buBlip>
            </a:pPr>
            <a:r>
              <a:rPr lang="en-US" sz="1400" i="1" dirty="0" smtClean="0">
                <a:latin typeface="+mj-lt"/>
              </a:rPr>
              <a:t>We can distribute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Servers</a:t>
            </a:r>
            <a:r>
              <a:rPr lang="en-US" sz="1400" i="1" dirty="0" smtClean="0">
                <a:latin typeface="+mj-lt"/>
              </a:rPr>
              <a:t> over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Clients</a:t>
            </a:r>
            <a:r>
              <a:rPr lang="en-US" sz="1400" i="1" dirty="0" smtClean="0">
                <a:latin typeface="+mj-lt"/>
              </a:rPr>
              <a:t> </a:t>
            </a: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 smtClean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Generates 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GUI</a:t>
            </a: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’s on clients, handles interaction, updates clients</a:t>
            </a: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 smtClean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 smtClean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 smtClean="0">
                <a:solidFill>
                  <a:schemeClr val="tx1"/>
                </a:solidFill>
                <a:latin typeface="+mj-lt"/>
              </a:rPr>
              <a:t>Offers 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an </a:t>
            </a:r>
            <a:r>
              <a:rPr lang="en-US" sz="1400" i="1" dirty="0">
                <a:latin typeface="+mj-lt"/>
              </a:rPr>
              <a:t>up-to-date dedicated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i="1" dirty="0">
                <a:solidFill>
                  <a:srgbClr val="FFFF00"/>
                </a:solidFill>
                <a:latin typeface="+mj-lt"/>
              </a:rPr>
              <a:t>M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odel-View</a:t>
            </a:r>
            <a:r>
              <a:rPr lang="en-US" sz="1400" i="1" dirty="0" smtClean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to end-users of </a:t>
            </a:r>
            <a:r>
              <a:rPr lang="en-US" sz="1400" i="1" dirty="0">
                <a:latin typeface="+mj-lt"/>
              </a:rPr>
              <a:t>information shared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 between tasks</a:t>
            </a: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 smtClean="0">
                <a:latin typeface="+mj-lt"/>
              </a:rPr>
              <a:t>Distributed spreadsheet-like  behavior (</a:t>
            </a:r>
            <a:r>
              <a:rPr lang="en-US" sz="1400" i="1" dirty="0" smtClean="0">
                <a:solidFill>
                  <a:srgbClr val="FFFF00"/>
                </a:solidFill>
                <a:latin typeface="+mj-lt"/>
              </a:rPr>
              <a:t>publish-subscribe system</a:t>
            </a:r>
            <a:r>
              <a:rPr lang="en-US" sz="1400" i="1" dirty="0" smtClean="0">
                <a:latin typeface="+mj-lt"/>
              </a:rPr>
              <a:t>)</a:t>
            </a: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solidFill>
                <a:schemeClr val="tx1"/>
              </a:solidFill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>
                <a:solidFill>
                  <a:srgbClr val="FFFF00"/>
                </a:solidFill>
                <a:latin typeface="+mj-lt"/>
              </a:rPr>
              <a:t>Persistent</a:t>
            </a:r>
            <a:r>
              <a:rPr lang="en-US" sz="1400" i="1" dirty="0">
                <a:solidFill>
                  <a:schemeClr val="tx1"/>
                </a:solidFill>
                <a:latin typeface="+mj-lt"/>
              </a:rPr>
              <a:t>: remembers the work taken place &amp; done so far</a:t>
            </a: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 smtClean="0">
              <a:latin typeface="+mj-lt"/>
            </a:endParaRP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 smtClean="0">
                <a:latin typeface="+mj-lt"/>
              </a:rPr>
              <a:t>Any system may be switched of any time</a:t>
            </a: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 smtClean="0"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latin typeface="+mj-lt"/>
            </a:endParaRPr>
          </a:p>
          <a:p>
            <a:pPr marL="533400" indent="-533400">
              <a:buClr>
                <a:srgbClr val="99CCFF"/>
              </a:buClr>
              <a:buFontTx/>
              <a:buBlip>
                <a:blip r:embed="rId3"/>
              </a:buBlip>
            </a:pPr>
            <a:r>
              <a:rPr lang="en-US" sz="1400" i="1" dirty="0" smtClean="0">
                <a:latin typeface="+mj-lt"/>
              </a:rPr>
              <a:t>Generate </a:t>
            </a:r>
            <a:r>
              <a:rPr lang="en-US" sz="1400" i="1" dirty="0">
                <a:latin typeface="+mj-lt"/>
              </a:rPr>
              <a:t>as much as possible </a:t>
            </a:r>
            <a:r>
              <a:rPr lang="en-US" sz="1400" i="1" dirty="0" smtClean="0">
                <a:latin typeface="+mj-lt"/>
              </a:rPr>
              <a:t>automatically, but one can fine-tune when needed</a:t>
            </a:r>
            <a:endParaRPr lang="en-US" sz="1400" i="1" dirty="0">
              <a:latin typeface="+mj-lt"/>
            </a:endParaRPr>
          </a:p>
          <a:p>
            <a:pPr marL="990600" lvl="1" indent="-533400">
              <a:buClr>
                <a:srgbClr val="99CCFF"/>
              </a:buClr>
              <a:buFontTx/>
              <a:buBlip>
                <a:blip r:embed="rId3"/>
              </a:buBlip>
            </a:pPr>
            <a:endParaRPr lang="en-US" sz="1400" i="1" dirty="0">
              <a:latin typeface="+mj-lt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67800" cy="838200"/>
          </a:xfrm>
        </p:spPr>
        <p:txBody>
          <a:bodyPr/>
          <a:lstStyle/>
          <a:p>
            <a:pPr marL="342900" indent="-342900"/>
            <a:r>
              <a:rPr lang="en-US" sz="1800" i="1" smtClean="0">
                <a:solidFill>
                  <a:srgbClr val="FFFF00"/>
                </a:solidFill>
              </a:rPr>
              <a:t>Technical issues the iTask system will do for you …</a:t>
            </a: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738" y="152400"/>
            <a:ext cx="612775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42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7498E4-7D11-4336-A853-A2A7B4798221}" type="slidenum">
              <a:rPr lang="en-US" smtClean="0">
                <a:cs typeface="Arial" charset="0"/>
              </a:rPr>
              <a:pPr/>
              <a:t>12</a:t>
            </a:fld>
            <a:endParaRPr lang="en-US" smtClean="0">
              <a:cs typeface="Arial" charset="0"/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>
                <a:solidFill>
                  <a:srgbClr val="FFFF00"/>
                </a:solidFill>
              </a:rPr>
              <a:t>Papers on </a:t>
            </a:r>
            <a:r>
              <a:rPr lang="en-US" i="1" dirty="0" err="1" smtClean="0">
                <a:solidFill>
                  <a:srgbClr val="FFFF00"/>
                </a:solidFill>
              </a:rPr>
              <a:t>iTasks</a:t>
            </a:r>
            <a:endParaRPr lang="en-US" i="1" dirty="0" smtClean="0">
              <a:solidFill>
                <a:srgbClr val="FFFF00"/>
              </a:solidFill>
            </a:endParaRP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01700" y="712105"/>
            <a:ext cx="10228263" cy="5638800"/>
          </a:xfrm>
        </p:spPr>
        <p:txBody>
          <a:bodyPr/>
          <a:lstStyle/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endParaRPr lang="en-US" sz="1000" dirty="0" smtClean="0">
              <a:latin typeface="+mj-lt"/>
            </a:endParaRP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First paper on </a:t>
            </a:r>
            <a:r>
              <a:rPr lang="en-US" sz="900" dirty="0" err="1" smtClean="0">
                <a:solidFill>
                  <a:srgbClr val="FFFF00"/>
                </a:solidFill>
                <a:latin typeface="+mj-lt"/>
              </a:rPr>
              <a:t>iTasks</a:t>
            </a: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: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err="1" smtClean="0">
                <a:solidFill>
                  <a:schemeClr val="tx2"/>
                </a:solidFill>
                <a:latin typeface="+mj-lt"/>
              </a:rPr>
              <a:t>iTasks</a:t>
            </a:r>
            <a:r>
              <a:rPr lang="en-US" sz="900" dirty="0" smtClean="0">
                <a:latin typeface="+mj-lt"/>
              </a:rPr>
              <a:t>: Executable Specifications of Interactive Work Flow Systems for the Web			(ICFP 2007)</a:t>
            </a:r>
          </a:p>
          <a:p>
            <a:pPr lvl="2">
              <a:lnSpc>
                <a:spcPct val="80000"/>
              </a:lnSpc>
            </a:pPr>
            <a:endParaRPr lang="en-US" sz="900" dirty="0" smtClean="0">
              <a:solidFill>
                <a:srgbClr val="FFFF00"/>
              </a:solidFill>
              <a:latin typeface="+mj-lt"/>
            </a:endParaRP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General: 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An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Introduction</a:t>
            </a:r>
            <a:r>
              <a:rPr lang="en-US" sz="900" dirty="0" smtClean="0">
                <a:latin typeface="+mj-lt"/>
              </a:rPr>
              <a:t> to Task Oriented Programming					(CEFP 2013)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Static </a:t>
            </a:r>
            <a:r>
              <a:rPr lang="en-US" sz="900" dirty="0">
                <a:latin typeface="+mj-lt"/>
              </a:rPr>
              <a:t>and Dynamic </a:t>
            </a:r>
            <a:r>
              <a:rPr lang="en-US" sz="900" dirty="0" err="1">
                <a:solidFill>
                  <a:srgbClr val="66FF33"/>
                </a:solidFill>
                <a:latin typeface="+mj-lt"/>
              </a:rPr>
              <a:t>Visualisations</a:t>
            </a:r>
            <a:r>
              <a:rPr lang="en-US" sz="900" dirty="0">
                <a:latin typeface="+mj-lt"/>
              </a:rPr>
              <a:t> of </a:t>
            </a:r>
            <a:r>
              <a:rPr lang="en-US" sz="900" dirty="0" smtClean="0">
                <a:latin typeface="+mj-lt"/>
              </a:rPr>
              <a:t>Monadic </a:t>
            </a:r>
            <a:r>
              <a:rPr lang="nl-NL" sz="900" dirty="0" smtClean="0">
                <a:latin typeface="+mj-lt"/>
              </a:rPr>
              <a:t>Programs					(CEFP 2015)</a:t>
            </a:r>
            <a:endParaRPr lang="en-US" sz="900" dirty="0" smtClean="0">
              <a:latin typeface="+mj-lt"/>
            </a:endParaRPr>
          </a:p>
          <a:p>
            <a:pPr lvl="2">
              <a:lnSpc>
                <a:spcPct val="80000"/>
              </a:lnSpc>
            </a:pPr>
            <a:endParaRPr lang="en-US" sz="900" dirty="0" smtClean="0">
              <a:solidFill>
                <a:srgbClr val="FFFF00"/>
              </a:solidFill>
              <a:latin typeface="+mj-lt"/>
            </a:endParaRP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GUI: 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err="1" smtClean="0">
                <a:latin typeface="+mj-lt"/>
              </a:rPr>
              <a:t>iTask</a:t>
            </a:r>
            <a:r>
              <a:rPr lang="en-US" sz="900" dirty="0" smtClean="0">
                <a:latin typeface="+mj-lt"/>
              </a:rPr>
              <a:t> as a new paradigm for building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GUI applications </a:t>
            </a:r>
            <a:r>
              <a:rPr lang="en-US" sz="900" dirty="0" smtClean="0">
                <a:latin typeface="+mj-lt"/>
              </a:rPr>
              <a:t>					(IFL 2010)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Task Oriented Programming with Purely Compositional Interactive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Scalable Vector Graphics</a:t>
            </a:r>
            <a:r>
              <a:rPr lang="nl-NL" sz="900" dirty="0" smtClean="0">
                <a:latin typeface="+mj-lt"/>
              </a:rPr>
              <a:t>			(IFL 2014) 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Towards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Customizable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Generic Task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User-Interfaces </a:t>
            </a:r>
            <a:r>
              <a:rPr lang="en-US" sz="900" dirty="0">
                <a:latin typeface="+mj-lt"/>
              </a:rPr>
              <a:t>in </a:t>
            </a:r>
            <a:r>
              <a:rPr lang="en-US" sz="900" dirty="0" err="1" smtClean="0">
                <a:latin typeface="+mj-lt"/>
              </a:rPr>
              <a:t>iTasks</a:t>
            </a:r>
            <a:r>
              <a:rPr lang="en-US" sz="900" dirty="0" smtClean="0">
                <a:latin typeface="+mj-lt"/>
              </a:rPr>
              <a:t>				(IFL 2016) 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>
                <a:latin typeface="+mj-lt"/>
              </a:rPr>
              <a:t>Towards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the Layout of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Things						</a:t>
            </a:r>
            <a:r>
              <a:rPr lang="en-US" sz="900" dirty="0" smtClean="0">
                <a:latin typeface="+mj-lt"/>
              </a:rPr>
              <a:t>(IFL </a:t>
            </a:r>
            <a:r>
              <a:rPr lang="en-US" sz="900" dirty="0">
                <a:latin typeface="+mj-lt"/>
              </a:rPr>
              <a:t>2016) </a:t>
            </a:r>
            <a:endParaRPr lang="en-US" sz="900" dirty="0" smtClean="0">
              <a:solidFill>
                <a:srgbClr val="66FF33"/>
              </a:solidFill>
              <a:latin typeface="+mj-lt"/>
            </a:endParaRP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</a:rPr>
              <a:t>Tooling: </a:t>
            </a:r>
            <a:endParaRPr lang="en-US" sz="900" dirty="0">
              <a:solidFill>
                <a:srgbClr val="FFFF00"/>
              </a:solidFill>
            </a:endParaRP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err="1">
                <a:solidFill>
                  <a:srgbClr val="FFC000"/>
                </a:solidFill>
              </a:rPr>
              <a:t>GiN</a:t>
            </a:r>
            <a:r>
              <a:rPr lang="en-US" sz="900" dirty="0"/>
              <a:t>: a </a:t>
            </a:r>
            <a:r>
              <a:rPr lang="en-US" sz="900" dirty="0">
                <a:solidFill>
                  <a:srgbClr val="66FF33"/>
                </a:solidFill>
              </a:rPr>
              <a:t>graphical language</a:t>
            </a:r>
            <a:r>
              <a:rPr lang="en-US" sz="900" dirty="0"/>
              <a:t> and tool for defining </a:t>
            </a:r>
            <a:r>
              <a:rPr lang="en-US" sz="900" dirty="0" err="1"/>
              <a:t>iTask</a:t>
            </a:r>
            <a:r>
              <a:rPr lang="en-US" sz="900" dirty="0"/>
              <a:t> workflows				(TFP 2011)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nl-NL" sz="900" dirty="0">
                <a:solidFill>
                  <a:srgbClr val="FFC000"/>
                </a:solidFill>
              </a:rPr>
              <a:t>Tonic</a:t>
            </a:r>
            <a:r>
              <a:rPr lang="nl-NL" sz="900" dirty="0"/>
              <a:t>: An </a:t>
            </a:r>
            <a:r>
              <a:rPr lang="nl-NL" sz="900" dirty="0" err="1"/>
              <a:t>Infrastructure</a:t>
            </a:r>
            <a:r>
              <a:rPr lang="nl-NL" sz="900" dirty="0"/>
              <a:t> </a:t>
            </a:r>
            <a:r>
              <a:rPr lang="nl-NL" sz="900" dirty="0" err="1"/>
              <a:t>to</a:t>
            </a:r>
            <a:r>
              <a:rPr lang="nl-NL" sz="900" dirty="0"/>
              <a:t> </a:t>
            </a:r>
            <a:r>
              <a:rPr lang="nl-NL" sz="900" dirty="0" err="1">
                <a:solidFill>
                  <a:srgbClr val="66FF33"/>
                </a:solidFill>
              </a:rPr>
              <a:t>Graphically</a:t>
            </a:r>
            <a:r>
              <a:rPr lang="nl-NL" sz="900" dirty="0">
                <a:solidFill>
                  <a:srgbClr val="66FF33"/>
                </a:solidFill>
              </a:rPr>
              <a:t> </a:t>
            </a:r>
            <a:r>
              <a:rPr lang="nl-NL" sz="900" dirty="0" err="1">
                <a:solidFill>
                  <a:srgbClr val="66FF33"/>
                </a:solidFill>
              </a:rPr>
              <a:t>Represent</a:t>
            </a:r>
            <a:r>
              <a:rPr lang="nl-NL" sz="900" dirty="0">
                <a:solidFill>
                  <a:srgbClr val="66FF33"/>
                </a:solidFill>
              </a:rPr>
              <a:t> </a:t>
            </a:r>
            <a:r>
              <a:rPr lang="nl-NL" sz="900" dirty="0" err="1"/>
              <a:t>the</a:t>
            </a:r>
            <a:r>
              <a:rPr lang="nl-NL" sz="900" dirty="0"/>
              <a:t> Definition </a:t>
            </a:r>
            <a:r>
              <a:rPr lang="nl-NL" sz="900" dirty="0" err="1"/>
              <a:t>and</a:t>
            </a:r>
            <a:r>
              <a:rPr lang="nl-NL" sz="900" dirty="0"/>
              <a:t> </a:t>
            </a:r>
            <a:r>
              <a:rPr lang="nl-NL" sz="900" dirty="0" err="1"/>
              <a:t>Behaviour</a:t>
            </a:r>
            <a:r>
              <a:rPr lang="nl-NL" sz="900" dirty="0"/>
              <a:t> of </a:t>
            </a:r>
            <a:r>
              <a:rPr lang="nl-NL" sz="900" dirty="0" err="1"/>
              <a:t>Tasks</a:t>
            </a:r>
            <a:r>
              <a:rPr lang="nl-NL" sz="900" dirty="0"/>
              <a:t>			(TFP 2013)</a:t>
            </a: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Semantics: 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solidFill>
                  <a:schemeClr val="tx2"/>
                </a:solidFill>
                <a:latin typeface="+mj-lt"/>
              </a:rPr>
              <a:t>Task Oriented Programming </a:t>
            </a:r>
            <a:r>
              <a:rPr lang="en-US" sz="900" dirty="0" smtClean="0">
                <a:latin typeface="+mj-lt"/>
              </a:rPr>
              <a:t>in a Pure Functional Language					(PPDP 2012)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err="1"/>
              <a:t>iTasks</a:t>
            </a:r>
            <a:r>
              <a:rPr lang="en-US" sz="900" dirty="0"/>
              <a:t> for a change - Type-safe run-time </a:t>
            </a:r>
            <a:r>
              <a:rPr lang="en-US" sz="900" dirty="0">
                <a:solidFill>
                  <a:srgbClr val="66FF33"/>
                </a:solidFill>
              </a:rPr>
              <a:t>change</a:t>
            </a:r>
            <a:r>
              <a:rPr lang="en-US" sz="900" dirty="0"/>
              <a:t> in dynamically evolving workflows			(PEPM 2011)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Evolution</a:t>
            </a:r>
            <a:r>
              <a:rPr lang="en-US" sz="900" dirty="0" smtClean="0">
                <a:latin typeface="+mj-lt"/>
              </a:rPr>
              <a:t> of a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Parallel</a:t>
            </a:r>
            <a:r>
              <a:rPr lang="en-US" sz="900" dirty="0" smtClean="0">
                <a:latin typeface="+mj-lt"/>
              </a:rPr>
              <a:t> Task </a:t>
            </a:r>
            <a:r>
              <a:rPr lang="en-US" sz="900" dirty="0" err="1" smtClean="0">
                <a:latin typeface="+mj-lt"/>
              </a:rPr>
              <a:t>Combinator</a:t>
            </a:r>
            <a:r>
              <a:rPr lang="en-US" sz="900" dirty="0" smtClean="0">
                <a:latin typeface="+mj-lt"/>
              </a:rPr>
              <a:t>						(Springer 2013)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/>
              <a:t>Getting a grip on tasks that </a:t>
            </a:r>
            <a:r>
              <a:rPr lang="en-US" sz="900" dirty="0">
                <a:solidFill>
                  <a:srgbClr val="66FF33"/>
                </a:solidFill>
              </a:rPr>
              <a:t>coordinate tasks </a:t>
            </a:r>
            <a:r>
              <a:rPr lang="en-US" sz="900" dirty="0"/>
              <a:t>					(LDTA 2011)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>
                <a:solidFill>
                  <a:schemeClr val="tx2"/>
                </a:solidFill>
              </a:rPr>
              <a:t>Parametric Lenses</a:t>
            </a:r>
            <a:r>
              <a:rPr lang="en-US" sz="900" dirty="0"/>
              <a:t>: change notification for bidirectional lenses</a:t>
            </a:r>
            <a:r>
              <a:rPr lang="nl-NL" sz="900" dirty="0"/>
              <a:t>				(IFL 2014) 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Using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DSL</a:t>
            </a:r>
            <a:r>
              <a:rPr lang="en-US" sz="900" dirty="0">
                <a:latin typeface="+mj-lt"/>
              </a:rPr>
              <a:t>s to help people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solve rule-based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problems</a:t>
            </a:r>
            <a:r>
              <a:rPr lang="en-US" sz="900" dirty="0" smtClean="0">
                <a:latin typeface="+mj-lt"/>
              </a:rPr>
              <a:t>					(TFP 2016)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/>
              <a:t>An Executable and Testable </a:t>
            </a:r>
            <a:r>
              <a:rPr lang="en-US" sz="900" dirty="0">
                <a:solidFill>
                  <a:srgbClr val="66FF33"/>
                </a:solidFill>
              </a:rPr>
              <a:t>Semantics</a:t>
            </a:r>
            <a:r>
              <a:rPr lang="en-US" sz="900" dirty="0"/>
              <a:t> for </a:t>
            </a:r>
            <a:r>
              <a:rPr lang="en-US" sz="900" dirty="0" err="1"/>
              <a:t>iTasks</a:t>
            </a:r>
            <a:r>
              <a:rPr lang="en-US" sz="900" dirty="0"/>
              <a:t> 					(IFL 2008)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Predicting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Resource Consumption </a:t>
            </a:r>
            <a:r>
              <a:rPr lang="en-US" sz="900" dirty="0">
                <a:latin typeface="+mj-lt"/>
              </a:rPr>
              <a:t>of Higher-Order Workflows </a:t>
            </a:r>
            <a:r>
              <a:rPr lang="en-US" sz="900" dirty="0" smtClean="0">
                <a:latin typeface="+mj-lt"/>
              </a:rPr>
              <a:t>				(PEPM 2016</a:t>
            </a:r>
            <a:r>
              <a:rPr lang="en-US" sz="900" dirty="0">
                <a:latin typeface="+mj-lt"/>
              </a:rPr>
              <a:t>) </a:t>
            </a:r>
            <a:endParaRPr lang="en-US" sz="900" dirty="0" smtClean="0">
              <a:solidFill>
                <a:srgbClr val="FFFF00"/>
              </a:solidFill>
              <a:latin typeface="+mj-lt"/>
            </a:endParaRPr>
          </a:p>
          <a:p>
            <a:pPr lvl="2">
              <a:lnSpc>
                <a:spcPct val="80000"/>
              </a:lnSpc>
            </a:pPr>
            <a:endParaRPr lang="en-US" sz="900" dirty="0" smtClean="0">
              <a:solidFill>
                <a:srgbClr val="FFFF00"/>
              </a:solidFill>
              <a:latin typeface="+mj-lt"/>
            </a:endParaRP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Client site evaluation of Tasks: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err="1" smtClean="0">
                <a:latin typeface="+mj-lt"/>
              </a:rPr>
              <a:t>Transparant</a:t>
            </a:r>
            <a:r>
              <a:rPr lang="en-US" sz="900" dirty="0" smtClean="0">
                <a:latin typeface="+mj-lt"/>
              </a:rPr>
              <a:t> Ajax and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Client-Site</a:t>
            </a:r>
            <a:r>
              <a:rPr lang="en-US" sz="900" dirty="0" smtClean="0">
                <a:latin typeface="+mj-lt"/>
              </a:rPr>
              <a:t> Evaluation of </a:t>
            </a:r>
            <a:r>
              <a:rPr lang="en-US" sz="900" dirty="0" err="1" smtClean="0">
                <a:latin typeface="+mj-lt"/>
              </a:rPr>
              <a:t>iTasks</a:t>
            </a:r>
            <a:r>
              <a:rPr lang="en-US" sz="900" dirty="0" smtClean="0">
                <a:latin typeface="+mj-lt"/>
              </a:rPr>
              <a:t> 					(IFL 2007)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err="1" smtClean="0">
                <a:solidFill>
                  <a:schemeClr val="tx2"/>
                </a:solidFill>
                <a:latin typeface="+mj-lt"/>
              </a:rPr>
              <a:t>iEditors</a:t>
            </a:r>
            <a:r>
              <a:rPr lang="en-US" sz="900" dirty="0" smtClean="0">
                <a:latin typeface="+mj-lt"/>
              </a:rPr>
              <a:t>: Extending </a:t>
            </a:r>
            <a:r>
              <a:rPr lang="en-US" sz="900" dirty="0" err="1" smtClean="0">
                <a:latin typeface="+mj-lt"/>
              </a:rPr>
              <a:t>iTask</a:t>
            </a:r>
            <a:r>
              <a:rPr lang="en-US" sz="900" dirty="0" smtClean="0">
                <a:latin typeface="+mj-lt"/>
              </a:rPr>
              <a:t> with Interactive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Plug-ins</a:t>
            </a:r>
            <a:r>
              <a:rPr lang="en-US" sz="900" dirty="0" smtClean="0">
                <a:latin typeface="+mj-lt"/>
              </a:rPr>
              <a:t>					(IFL 2008)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err="1" smtClean="0">
                <a:solidFill>
                  <a:schemeClr val="tx2"/>
                </a:solidFill>
                <a:latin typeface="+mj-lt"/>
              </a:rPr>
              <a:t>Editlets</a:t>
            </a:r>
            <a:r>
              <a:rPr lang="en-US" sz="900" dirty="0" smtClean="0">
                <a:latin typeface="+mj-lt"/>
              </a:rPr>
              <a:t>: type based client side editors for </a:t>
            </a:r>
            <a:r>
              <a:rPr lang="en-US" sz="900" dirty="0" err="1" smtClean="0">
                <a:latin typeface="+mj-lt"/>
              </a:rPr>
              <a:t>iTasks</a:t>
            </a:r>
            <a:r>
              <a:rPr lang="nl-NL" sz="900" dirty="0" smtClean="0">
                <a:latin typeface="+mj-lt"/>
              </a:rPr>
              <a:t>					(IFL 2014) 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>
                <a:latin typeface="+mj-lt"/>
              </a:rPr>
              <a:t>A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Portable VM-based implementation Platform </a:t>
            </a:r>
            <a:r>
              <a:rPr lang="en-US" sz="900" dirty="0">
                <a:latin typeface="+mj-lt"/>
              </a:rPr>
              <a:t>for non-strict Functional Programming Languages </a:t>
            </a:r>
            <a:r>
              <a:rPr lang="en-US" sz="900" dirty="0" smtClean="0">
                <a:latin typeface="+mj-lt"/>
              </a:rPr>
              <a:t>		(IFL </a:t>
            </a:r>
            <a:r>
              <a:rPr lang="en-US" sz="900" dirty="0">
                <a:latin typeface="+mj-lt"/>
              </a:rPr>
              <a:t>2016) </a:t>
            </a:r>
            <a:r>
              <a:rPr lang="en-US" sz="900" dirty="0" smtClean="0">
                <a:latin typeface="+mj-lt"/>
              </a:rPr>
              <a:t> 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Task Oriented </a:t>
            </a:r>
            <a:r>
              <a:rPr lang="en-US" sz="900" dirty="0">
                <a:latin typeface="+mj-lt"/>
              </a:rPr>
              <a:t>Programming on a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Distributed Server Architecture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				</a:t>
            </a:r>
            <a:r>
              <a:rPr lang="en-US" sz="900" dirty="0" smtClean="0">
                <a:latin typeface="+mj-lt"/>
              </a:rPr>
              <a:t>(draft) </a:t>
            </a:r>
          </a:p>
          <a:p>
            <a:pPr lvl="2">
              <a:lnSpc>
                <a:spcPct val="80000"/>
              </a:lnSpc>
            </a:pPr>
            <a:endParaRPr lang="en-US" sz="900" dirty="0" smtClean="0">
              <a:solidFill>
                <a:srgbClr val="FFFF00"/>
              </a:solidFill>
              <a:latin typeface="+mj-lt"/>
            </a:endParaRPr>
          </a:p>
          <a:p>
            <a:pPr lvl="2">
              <a:lnSpc>
                <a:spcPct val="80000"/>
              </a:lnSpc>
            </a:pPr>
            <a:r>
              <a:rPr lang="en-US" sz="900" dirty="0" smtClean="0">
                <a:solidFill>
                  <a:srgbClr val="FFFF00"/>
                </a:solidFill>
                <a:latin typeface="+mj-lt"/>
              </a:rPr>
              <a:t>Applicability: 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A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Conference Management System</a:t>
            </a:r>
            <a:r>
              <a:rPr lang="en-US" sz="900" dirty="0" smtClean="0">
                <a:latin typeface="+mj-lt"/>
              </a:rPr>
              <a:t> based on the </a:t>
            </a:r>
            <a:r>
              <a:rPr lang="en-US" sz="900" dirty="0" err="1" smtClean="0">
                <a:latin typeface="+mj-lt"/>
              </a:rPr>
              <a:t>iData</a:t>
            </a:r>
            <a:r>
              <a:rPr lang="en-US" sz="900" dirty="0" smtClean="0">
                <a:latin typeface="+mj-lt"/>
              </a:rPr>
              <a:t> Toolkit				(IFL 2007)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Web Based Dynamic Workflow Systems for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C2 </a:t>
            </a:r>
            <a:r>
              <a:rPr lang="en-US" sz="900" dirty="0" smtClean="0">
                <a:latin typeface="+mj-lt"/>
              </a:rPr>
              <a:t>of Military Operations 				(ICCRTS 2010)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Managing COPD </a:t>
            </a:r>
            <a:r>
              <a:rPr lang="en-US" sz="900" dirty="0" err="1" smtClean="0">
                <a:latin typeface="+mj-lt"/>
              </a:rPr>
              <a:t>exacerberations</a:t>
            </a:r>
            <a:r>
              <a:rPr lang="en-US" sz="900" dirty="0" smtClean="0">
                <a:latin typeface="+mj-lt"/>
              </a:rPr>
              <a:t> with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telemedicine</a:t>
            </a:r>
            <a:r>
              <a:rPr lang="en-US" sz="900" dirty="0" smtClean="0">
                <a:latin typeface="+mj-lt"/>
              </a:rPr>
              <a:t>					(AIME 2010)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Towards Dynamic Workflows for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 Crisis Management</a:t>
            </a:r>
            <a:r>
              <a:rPr lang="en-US" sz="900" dirty="0" smtClean="0">
                <a:latin typeface="+mj-lt"/>
              </a:rPr>
              <a:t>					(ISCRAM 2010) 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Capturing the Netherlands Coast Guard's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SAR</a:t>
            </a:r>
            <a:r>
              <a:rPr lang="en-US" sz="900" dirty="0" smtClean="0">
                <a:latin typeface="+mj-lt"/>
              </a:rPr>
              <a:t> Workflow with </a:t>
            </a:r>
            <a:r>
              <a:rPr lang="en-US" sz="900" dirty="0" err="1" smtClean="0">
                <a:latin typeface="+mj-lt"/>
              </a:rPr>
              <a:t>iTasks</a:t>
            </a:r>
            <a:r>
              <a:rPr lang="en-US" sz="900" dirty="0" smtClean="0">
                <a:latin typeface="+mj-lt"/>
              </a:rPr>
              <a:t> 				(ISCRAM 2011)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A Task-Oriented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Incident Coordination </a:t>
            </a:r>
            <a:r>
              <a:rPr lang="en-US" sz="900" dirty="0" smtClean="0">
                <a:latin typeface="+mj-lt"/>
              </a:rPr>
              <a:t>Tool					(ISCRAM 2012)</a:t>
            </a:r>
          </a:p>
          <a:p>
            <a:pPr lvl="2">
              <a:lnSpc>
                <a:spcPct val="80000"/>
              </a:lnSpc>
              <a:buFont typeface="Wingdings" pitchFamily="2" charset="2"/>
              <a:buBlip>
                <a:blip r:embed="rId3"/>
              </a:buBlip>
            </a:pPr>
            <a:r>
              <a:rPr lang="en-US" sz="900" dirty="0" smtClean="0">
                <a:latin typeface="+mj-lt"/>
              </a:rPr>
              <a:t>Using Process-Oriented Interfaces for Solving the Automation Paradox in Highly Automated </a:t>
            </a: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Navy Vessels</a:t>
            </a:r>
            <a:r>
              <a:rPr lang="en-US" sz="900" dirty="0" smtClean="0">
                <a:latin typeface="+mj-lt"/>
              </a:rPr>
              <a:t>		(AMT 2014)</a:t>
            </a:r>
          </a:p>
          <a:p>
            <a:pPr lvl="2">
              <a:lnSpc>
                <a:spcPct val="80000"/>
              </a:lnSpc>
              <a:buBlip>
                <a:blip r:embed="rId3"/>
              </a:buBlip>
            </a:pPr>
            <a:r>
              <a:rPr lang="en-US" sz="900" dirty="0" smtClean="0">
                <a:solidFill>
                  <a:srgbClr val="66FF33"/>
                </a:solidFill>
                <a:latin typeface="+mj-lt"/>
              </a:rPr>
              <a:t>Maintaining </a:t>
            </a:r>
            <a:r>
              <a:rPr lang="en-US" sz="900" dirty="0">
                <a:solidFill>
                  <a:srgbClr val="66FF33"/>
                </a:solidFill>
                <a:latin typeface="+mj-lt"/>
              </a:rPr>
              <a:t>Separation of Concerns</a:t>
            </a:r>
            <a:r>
              <a:rPr lang="en-US" sz="900" dirty="0">
                <a:latin typeface="+mj-lt"/>
              </a:rPr>
              <a:t> </a:t>
            </a:r>
            <a:r>
              <a:rPr lang="en-US" sz="900" dirty="0" smtClean="0">
                <a:latin typeface="+mj-lt"/>
              </a:rPr>
              <a:t>in </a:t>
            </a:r>
            <a:r>
              <a:rPr lang="nl-NL" sz="900" dirty="0" smtClean="0">
                <a:latin typeface="+mj-lt"/>
              </a:rPr>
              <a:t>Distributed </a:t>
            </a:r>
            <a:r>
              <a:rPr lang="nl-NL" sz="900" dirty="0">
                <a:latin typeface="+mj-lt"/>
              </a:rPr>
              <a:t>Multi-User Web </a:t>
            </a:r>
            <a:r>
              <a:rPr lang="nl-NL" sz="900" dirty="0" smtClean="0">
                <a:latin typeface="+mj-lt"/>
              </a:rPr>
              <a:t>Applications			(draft)</a:t>
            </a:r>
            <a:endParaRPr lang="en-US" sz="900" dirty="0" smtClean="0">
              <a:latin typeface="+mj-lt"/>
            </a:endParaRPr>
          </a:p>
          <a:p>
            <a:pPr lvl="2">
              <a:lnSpc>
                <a:spcPct val="80000"/>
              </a:lnSpc>
              <a:buFont typeface="Wingdings" pitchFamily="2" charset="2"/>
              <a:buChar char="v"/>
            </a:pPr>
            <a:endParaRPr lang="en-US" sz="1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77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99FF"/>
                </a:solidFill>
              </a:rPr>
              <a:t>T</a:t>
            </a:r>
            <a:r>
              <a:rPr lang="en-US" sz="1800" i="1" smtClean="0">
                <a:solidFill>
                  <a:srgbClr val="FFFF00"/>
                </a:solidFill>
              </a:rPr>
              <a:t>ask </a:t>
            </a:r>
            <a:r>
              <a:rPr lang="en-US" sz="1800" i="1" smtClean="0">
                <a:solidFill>
                  <a:srgbClr val="FF99FF"/>
                </a:solidFill>
              </a:rPr>
              <a:t>O</a:t>
            </a:r>
            <a:r>
              <a:rPr lang="en-US" sz="1800" i="1" smtClean="0">
                <a:solidFill>
                  <a:srgbClr val="FFFF00"/>
                </a:solidFill>
              </a:rPr>
              <a:t>riented </a:t>
            </a:r>
            <a:r>
              <a:rPr lang="en-US" sz="1800" i="1" smtClean="0">
                <a:solidFill>
                  <a:srgbClr val="FF99FF"/>
                </a:solidFill>
              </a:rPr>
              <a:t>P</a:t>
            </a:r>
            <a:r>
              <a:rPr lang="en-US" sz="1800" i="1" smtClean="0">
                <a:solidFill>
                  <a:srgbClr val="FFFF00"/>
                </a:solidFill>
              </a:rPr>
              <a:t>rogramming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365125" y="679450"/>
            <a:ext cx="9299575" cy="2062103"/>
          </a:xfrm>
        </p:spPr>
        <p:txBody>
          <a:bodyPr tIns="0" bIns="0">
            <a:spAutoFit/>
          </a:bodyPr>
          <a:lstStyle/>
          <a:p>
            <a:pPr lvl="1">
              <a:buFont typeface="Wingdings" pitchFamily="2" charset="2"/>
              <a:buChar char="§"/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600" dirty="0" smtClean="0">
                <a:latin typeface="Comic Sans MS" pitchFamily="66" charset="0"/>
              </a:rPr>
              <a:t>(Possible) </a:t>
            </a:r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Application Domains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solidFill>
                <a:schemeClr val="folHlink"/>
              </a:solidFill>
              <a:latin typeface="Comic Sans MS" pitchFamily="66" charset="0"/>
            </a:endParaRPr>
          </a:p>
          <a:p>
            <a:pPr lvl="2">
              <a:buBlip>
                <a:blip r:embed="rId3"/>
              </a:buBlip>
            </a:pPr>
            <a:r>
              <a:rPr lang="en-US" sz="1400" dirty="0"/>
              <a:t>Command and Control systems (NLDA, Navy, TNO, Coast Guard)</a:t>
            </a:r>
          </a:p>
          <a:p>
            <a:pPr lvl="2">
              <a:buBlip>
                <a:blip r:embed="rId3"/>
              </a:buBlip>
            </a:pPr>
            <a:r>
              <a:rPr lang="en-US" sz="1400" dirty="0"/>
              <a:t>Health care (COPD measurements Smart Phones)</a:t>
            </a:r>
          </a:p>
          <a:p>
            <a:pPr lvl="2">
              <a:buBlip>
                <a:blip r:embed="rId3"/>
              </a:buBlip>
            </a:pPr>
            <a:r>
              <a:rPr lang="en-US" sz="1400" dirty="0"/>
              <a:t>Internet of Things (</a:t>
            </a:r>
            <a:r>
              <a:rPr lang="en-US" sz="1400" dirty="0" err="1"/>
              <a:t>Koopman</a:t>
            </a:r>
            <a:r>
              <a:rPr lang="en-US" sz="1400" dirty="0"/>
              <a:t>, New Device Lab, RUN)</a:t>
            </a:r>
          </a:p>
          <a:p>
            <a:pPr lvl="2">
              <a:buBlip>
                <a:blip r:embed="rId3"/>
              </a:buBlip>
            </a:pPr>
            <a:r>
              <a:rPr lang="en-US" sz="1400" dirty="0"/>
              <a:t>Any domain where people and systems closely work together on the net… </a:t>
            </a:r>
          </a:p>
          <a:p>
            <a:pPr marL="914400" lvl="2" indent="0"/>
            <a:endParaRPr lang="en-US" sz="1400" dirty="0" smtClean="0"/>
          </a:p>
        </p:txBody>
      </p:sp>
      <p:sp>
        <p:nvSpPr>
          <p:cNvPr id="31747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C2FC130-D60A-4125-A558-63197A6824AD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13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3D74C5-A4C8-44D1-8872-A9CC74C69D13}" type="slidenum">
              <a:rPr lang="en-US" smtClean="0">
                <a:cs typeface="Arial" charset="0"/>
              </a:rPr>
              <a:pPr/>
              <a:t>14</a:t>
            </a:fld>
            <a:endParaRPr lang="en-US" smtClean="0">
              <a:cs typeface="Arial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"Real" Prototype Applications using iTasks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33400" y="690563"/>
            <a:ext cx="9677400" cy="5638800"/>
          </a:xfrm>
        </p:spPr>
        <p:txBody>
          <a:bodyPr/>
          <a:lstStyle/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endParaRPr lang="en-US" sz="1600" smtClean="0"/>
          </a:p>
          <a:p>
            <a:pPr lvl="2">
              <a:lnSpc>
                <a:spcPct val="90000"/>
              </a:lnSpc>
            </a:pPr>
            <a:r>
              <a:rPr lang="en-US" sz="1600" smtClean="0">
                <a:solidFill>
                  <a:srgbClr val="66FF33"/>
                </a:solidFill>
              </a:rPr>
              <a:t>Simple workflow</a:t>
            </a:r>
            <a:r>
              <a:rPr lang="en-US" sz="1600" smtClean="0"/>
              <a:t>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600" smtClean="0"/>
              <a:t>Aerial project: </a:t>
            </a:r>
            <a:r>
              <a:rPr lang="en-US" sz="1600" smtClean="0">
                <a:solidFill>
                  <a:srgbClr val="FFFF00"/>
                </a:solidFill>
              </a:rPr>
              <a:t>Home Healthcare </a:t>
            </a:r>
            <a:r>
              <a:rPr lang="en-US" sz="1600" smtClean="0"/>
              <a:t>project (Peter Lucas, Bas Lijnse, e.a.)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3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600" smtClean="0"/>
              <a:t>Testing chronically lung diseases caused by smoking</a:t>
            </a:r>
          </a:p>
          <a:p>
            <a:pPr lvl="3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3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600" smtClean="0"/>
              <a:t>Testing pregnancy disease</a:t>
            </a:r>
          </a:p>
          <a:p>
            <a:pPr lvl="3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0BCE5BF-2516-4753-8A47-F7F38EF64598}" type="slidenum">
              <a:rPr lang="en-US" smtClean="0">
                <a:cs typeface="Arial" charset="0"/>
              </a:rPr>
              <a:pPr/>
              <a:t>15</a:t>
            </a:fld>
            <a:endParaRPr lang="en-US" smtClean="0">
              <a:cs typeface="Arial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>
                <a:solidFill>
                  <a:srgbClr val="FFFF00"/>
                </a:solidFill>
              </a:rPr>
              <a:t>Home Healthcare </a:t>
            </a:r>
            <a:r>
              <a:rPr lang="en-US" i="1" smtClean="0"/>
              <a:t>project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endParaRPr lang="en-US" sz="1600" smtClean="0"/>
          </a:p>
          <a:p>
            <a:endParaRPr lang="en-US" sz="1600" smtClean="0"/>
          </a:p>
          <a:p>
            <a:endParaRPr lang="en-US" sz="1600" smtClean="0">
              <a:solidFill>
                <a:srgbClr val="66FF33"/>
              </a:solidFill>
            </a:endParaRPr>
          </a:p>
          <a:p>
            <a:endParaRPr lang="en-US" sz="1600" smtClean="0"/>
          </a:p>
          <a:p>
            <a:endParaRPr lang="en-US" sz="1600" smtClean="0"/>
          </a:p>
        </p:txBody>
      </p:sp>
      <p:pic>
        <p:nvPicPr>
          <p:cNvPr id="37892" name="Picture 2" descr="C:\Users\rinus\AppData\Local\Microsoft\Windows Live Mail\WLMDSS.tmp\WLM400F.tmp\AERIAL-Ki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914400"/>
            <a:ext cx="38290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6050" y="3221038"/>
            <a:ext cx="3592513" cy="305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3789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8563" y="1476375"/>
            <a:ext cx="5229225" cy="4257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2ADEB2-47E6-484B-ADAA-0AF56837521B}" type="slidenum">
              <a:rPr lang="en-US" smtClean="0">
                <a:cs typeface="Arial" charset="0"/>
              </a:rPr>
              <a:pPr/>
              <a:t>16</a:t>
            </a:fld>
            <a:endParaRPr lang="en-US" smtClean="0">
              <a:cs typeface="Arial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"Real" Prototype Applications using iTasks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33400" y="690563"/>
            <a:ext cx="9677400" cy="5638800"/>
          </a:xfrm>
        </p:spPr>
        <p:txBody>
          <a:bodyPr/>
          <a:lstStyle/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endParaRPr lang="en-US" sz="1600" smtClean="0"/>
          </a:p>
          <a:p>
            <a:pPr lvl="3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</a:pPr>
            <a:r>
              <a:rPr lang="en-US" sz="1600" smtClean="0">
                <a:solidFill>
                  <a:srgbClr val="66FF33"/>
                </a:solidFill>
              </a:rPr>
              <a:t>Real real-life workflow</a:t>
            </a:r>
            <a:r>
              <a:rPr lang="en-US" sz="1600" smtClean="0"/>
              <a:t>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r>
              <a:rPr lang="en-US" sz="1600" smtClean="0"/>
              <a:t>Crisis Management: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Capturing the Netherlands </a:t>
            </a:r>
            <a:r>
              <a:rPr lang="en-US" sz="1600" smtClean="0">
                <a:solidFill>
                  <a:srgbClr val="FFFF00"/>
                </a:solidFill>
              </a:rPr>
              <a:t>Coast Guard</a:t>
            </a:r>
            <a:r>
              <a:rPr lang="en-US" sz="1600" smtClean="0"/>
              <a:t>’s </a:t>
            </a:r>
            <a:r>
              <a:rPr lang="en-US" sz="1600" smtClean="0">
                <a:solidFill>
                  <a:srgbClr val="FFFF00"/>
                </a:solidFill>
              </a:rPr>
              <a:t>Search And Rescue</a:t>
            </a:r>
            <a:r>
              <a:rPr lang="en-US" sz="1600" smtClean="0"/>
              <a:t> Workflow 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 (ISCRAM 2011, Bas Lijnse, Jan Martin Jansen, Ruud Nanne, Rinus Plasmeijer)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  <a:p>
            <a:pPr lvl="2">
              <a:lnSpc>
                <a:spcPct val="90000"/>
              </a:lnSpc>
              <a:buFont typeface="Wingdings" pitchFamily="2" charset="2"/>
              <a:buChar char="v"/>
            </a:pPr>
            <a:endParaRPr lang="en-US" sz="1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>
                <a:solidFill>
                  <a:srgbClr val="FF0000"/>
                </a:solidFill>
              </a:rPr>
              <a:t>Prototype</a:t>
            </a:r>
            <a:r>
              <a:rPr lang="en-US" i="1" smtClean="0"/>
              <a:t> : Coast Guard Search And Rescue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endParaRPr lang="en-US" sz="1600" smtClean="0"/>
          </a:p>
          <a:p>
            <a:endParaRPr lang="en-US" sz="1600" smtClean="0"/>
          </a:p>
          <a:p>
            <a:endParaRPr lang="en-US" sz="1600" smtClean="0">
              <a:solidFill>
                <a:srgbClr val="66FF33"/>
              </a:solidFill>
            </a:endParaRPr>
          </a:p>
          <a:p>
            <a:endParaRPr lang="en-US" sz="1600" smtClean="0"/>
          </a:p>
          <a:p>
            <a:endParaRPr lang="en-US" sz="1600" smtClean="0"/>
          </a:p>
        </p:txBody>
      </p:sp>
      <p:pic>
        <p:nvPicPr>
          <p:cNvPr id="41987" name="Picture 2" descr="C:\Users\rinus\AppData\Local\Microsoft\Windows Live Mail\WLMDSS.tmp\WLM28B5.tmp\DSC_00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14400"/>
            <a:ext cx="9144000" cy="555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2" descr="http://fotocompetitie.upc.nl/original/479225/kustwacht/coastguard_kustwacht_schi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074738"/>
            <a:ext cx="3925888" cy="18859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41989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3E2B0858-12D6-47DA-8556-DCD4A2A40F09}" type="slidenum">
              <a:rPr lang="en-US" smtClean="0">
                <a:cs typeface="Arial" charset="0"/>
              </a:rPr>
              <a:pPr/>
              <a:t>17</a:t>
            </a:fld>
            <a:endParaRPr lang="en-US" smtClean="0">
              <a:cs typeface="Arial" charset="0"/>
            </a:endParaRPr>
          </a:p>
        </p:txBody>
      </p:sp>
      <p:pic>
        <p:nvPicPr>
          <p:cNvPr id="41990" name="Picture 2" descr="C:\Users\rinus\AppData\Local\Microsoft\Windows Live Mail\WLMDSS.tmp\WLM28B5.tmp\marinetraffic-noordze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8188" y="1074738"/>
            <a:ext cx="4595812" cy="3667125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41991" name="Picture 4" descr="http://www.meldkamernoordnederland.net/nl/images/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89288" y="1379538"/>
            <a:ext cx="3368675" cy="24511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41992" name="Picture 6" descr="http://t2.gstatic.com/images?q=tbn:ANd9GcQPnlAIpBcYiMHwksXywAwG2h8glp4_qn_D6VWRP3EtKLRqp6-_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06963" y="4618038"/>
            <a:ext cx="2466975" cy="1847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Prototype</a:t>
            </a:r>
            <a:r>
              <a:rPr lang="en-US" i="1" dirty="0" smtClean="0"/>
              <a:t> : </a:t>
            </a:r>
            <a:r>
              <a:rPr lang="en-US" i="1" dirty="0" err="1" smtClean="0"/>
              <a:t>Incidone</a:t>
            </a:r>
            <a:r>
              <a:rPr lang="en-US" i="1" dirty="0" smtClean="0"/>
              <a:t> (Bas </a:t>
            </a:r>
            <a:r>
              <a:rPr lang="en-US" i="1" dirty="0" err="1" smtClean="0"/>
              <a:t>Lijnse</a:t>
            </a:r>
            <a:r>
              <a:rPr lang="en-US" i="1" dirty="0" smtClean="0"/>
              <a:t>)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endParaRPr lang="en-US" sz="1600" smtClean="0"/>
          </a:p>
          <a:p>
            <a:endParaRPr lang="en-US" sz="1600" smtClean="0"/>
          </a:p>
          <a:p>
            <a:endParaRPr lang="en-US" sz="1600" smtClean="0">
              <a:solidFill>
                <a:srgbClr val="66FF33"/>
              </a:solidFill>
            </a:endParaRPr>
          </a:p>
          <a:p>
            <a:endParaRPr lang="en-US" sz="1600" smtClean="0"/>
          </a:p>
          <a:p>
            <a:endParaRPr lang="en-US" sz="1600" smtClean="0"/>
          </a:p>
        </p:txBody>
      </p:sp>
      <p:sp>
        <p:nvSpPr>
          <p:cNvPr id="44035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96AA113A-2DC6-473A-A31E-D73EDF345914}" type="slidenum">
              <a:rPr lang="en-US" smtClean="0">
                <a:cs typeface="Arial" charset="0"/>
              </a:rPr>
              <a:pPr/>
              <a:t>18</a:t>
            </a:fld>
            <a:endParaRPr lang="en-US" smtClean="0">
              <a:cs typeface="Arial" charset="0"/>
            </a:endParaRPr>
          </a:p>
        </p:txBody>
      </p:sp>
      <p:pic>
        <p:nvPicPr>
          <p:cNvPr id="44036" name="Picture 5" descr="_DSC08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890588"/>
            <a:ext cx="80279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dirty="0" smtClean="0"/>
              <a:t>Coast Guarding (Steffen </a:t>
            </a:r>
            <a:r>
              <a:rPr lang="en-US" i="1" dirty="0" err="1" smtClean="0"/>
              <a:t>Michels</a:t>
            </a:r>
            <a:r>
              <a:rPr lang="en-US" i="1" dirty="0" smtClean="0"/>
              <a:t>)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>
              <a:solidFill>
                <a:srgbClr val="66FF33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44035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96AA113A-2DC6-473A-A31E-D73EDF345914}" type="slidenum">
              <a:rPr lang="en-US" smtClean="0">
                <a:cs typeface="Arial" charset="0"/>
              </a:rPr>
              <a:pPr/>
              <a:t>19</a:t>
            </a:fld>
            <a:endParaRPr lang="en-US" smtClean="0">
              <a:cs typeface="Arial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6" y="1011192"/>
            <a:ext cx="7239000" cy="55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47149F5-09AF-4329-8AAA-4D7B91D069D2}" type="slidenum">
              <a:rPr lang="en-US" smtClean="0">
                <a:cs typeface="Arial" charset="0"/>
              </a:rPr>
              <a:pPr/>
              <a:t>2</a:t>
            </a:fld>
            <a:endParaRPr lang="en-US" smtClean="0">
              <a:cs typeface="Arial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Overview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9909175" cy="5638800"/>
          </a:xfrm>
        </p:spPr>
        <p:txBody>
          <a:bodyPr/>
          <a:lstStyle/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endParaRPr lang="en-US" sz="1600" dirty="0" smtClean="0">
              <a:solidFill>
                <a:srgbClr val="99FF99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solidFill>
                <a:srgbClr val="99FF99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Introduction to Task Oriented Programming / </a:t>
            </a:r>
            <a:r>
              <a:rPr lang="en-US" sz="1600" dirty="0" err="1" smtClean="0">
                <a:latin typeface="Comic Sans MS" pitchFamily="66" charset="0"/>
              </a:rPr>
              <a:t>iTasks</a:t>
            </a: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err="1" smtClean="0">
                <a:latin typeface="Comic Sans MS" pitchFamily="66" charset="0"/>
              </a:rPr>
              <a:t>iTask</a:t>
            </a:r>
            <a:r>
              <a:rPr lang="en-US" sz="1600" dirty="0" smtClean="0">
                <a:latin typeface="Comic Sans MS" pitchFamily="66" charset="0"/>
              </a:rPr>
              <a:t> Overview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Task Values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Basic Tasks: Editors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Task </a:t>
            </a:r>
            <a:r>
              <a:rPr lang="en-US" sz="1600" dirty="0" err="1" smtClean="0">
                <a:latin typeface="Comic Sans MS" pitchFamily="66" charset="0"/>
              </a:rPr>
              <a:t>Combinators</a:t>
            </a:r>
            <a:endParaRPr lang="en-US" sz="1600" dirty="0" smtClean="0">
              <a:latin typeface="Comic Sans MS" pitchFamily="66" charset="0"/>
            </a:endParaRPr>
          </a:p>
          <a:p>
            <a:pPr lvl="3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Sequential </a:t>
            </a:r>
            <a:r>
              <a:rPr lang="en-US" sz="1600" dirty="0" err="1" smtClean="0">
                <a:latin typeface="Comic Sans MS" pitchFamily="66" charset="0"/>
              </a:rPr>
              <a:t>Combinators</a:t>
            </a:r>
            <a:endParaRPr lang="en-US" sz="1600" dirty="0" smtClean="0">
              <a:latin typeface="Comic Sans MS" pitchFamily="66" charset="0"/>
            </a:endParaRPr>
          </a:p>
          <a:p>
            <a:pPr lvl="3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Parallel </a:t>
            </a:r>
            <a:r>
              <a:rPr lang="en-US" sz="1600" dirty="0" err="1" smtClean="0">
                <a:latin typeface="Comic Sans MS" pitchFamily="66" charset="0"/>
              </a:rPr>
              <a:t>Combinators</a:t>
            </a:r>
            <a:endParaRPr lang="en-US" sz="1600" dirty="0" smtClean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Shared Data Sources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Current Research 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>
              <a:latin typeface="Comic Sans MS" pitchFamily="66" charset="0"/>
            </a:endParaRP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Semantics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Comic Sans MS" pitchFamily="66" charset="0"/>
              </a:rPr>
              <a:t>Conclusions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" y="1035756"/>
            <a:ext cx="4359910" cy="2724944"/>
          </a:xfrm>
          <a:prstGeom prst="rect">
            <a:avLst/>
          </a:prstGeom>
        </p:spPr>
      </p:pic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67800" cy="838200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Prototype</a:t>
            </a:r>
            <a:r>
              <a:rPr lang="en-US" i="1" dirty="0" smtClean="0"/>
              <a:t> : </a:t>
            </a:r>
            <a:r>
              <a:rPr lang="en-US" i="1" dirty="0" err="1" smtClean="0"/>
              <a:t>Fregat</a:t>
            </a:r>
            <a:r>
              <a:rPr lang="en-US" i="1" dirty="0" smtClean="0"/>
              <a:t> Optimization – Navy -TNO </a:t>
            </a:r>
          </a:p>
        </p:txBody>
      </p:sp>
      <p:sp>
        <p:nvSpPr>
          <p:cNvPr id="4608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348663" y="6553200"/>
            <a:ext cx="719137" cy="304800"/>
          </a:xfrm>
          <a:noFill/>
        </p:spPr>
        <p:txBody>
          <a:bodyPr/>
          <a:lstStyle/>
          <a:p>
            <a:fld id="{F04FC7D5-69E1-456E-8F3E-C6AA685FA795}" type="slidenum">
              <a:rPr lang="en-US" smtClean="0">
                <a:cs typeface="Arial" charset="0"/>
              </a:rPr>
              <a:pPr/>
              <a:t>20</a:t>
            </a:fld>
            <a:endParaRPr lang="en-US" smtClean="0">
              <a:cs typeface="Arial" charset="0"/>
            </a:endParaRPr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7475" y="1264003"/>
            <a:ext cx="6410325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" y="3883879"/>
            <a:ext cx="5335695" cy="240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99FF"/>
                </a:solidFill>
              </a:rPr>
              <a:t>T</a:t>
            </a:r>
            <a:r>
              <a:rPr lang="en-US" sz="1800" i="1" smtClean="0">
                <a:solidFill>
                  <a:srgbClr val="FFFF00"/>
                </a:solidFill>
              </a:rPr>
              <a:t>ask </a:t>
            </a:r>
            <a:r>
              <a:rPr lang="en-US" sz="1800" i="1" smtClean="0">
                <a:solidFill>
                  <a:srgbClr val="FF99FF"/>
                </a:solidFill>
              </a:rPr>
              <a:t>O</a:t>
            </a:r>
            <a:r>
              <a:rPr lang="en-US" sz="1800" i="1" smtClean="0">
                <a:solidFill>
                  <a:srgbClr val="FFFF00"/>
                </a:solidFill>
              </a:rPr>
              <a:t>riented </a:t>
            </a:r>
            <a:r>
              <a:rPr lang="en-US" sz="1800" i="1" smtClean="0">
                <a:solidFill>
                  <a:srgbClr val="FF99FF"/>
                </a:solidFill>
              </a:rPr>
              <a:t>P</a:t>
            </a:r>
            <a:r>
              <a:rPr lang="en-US" sz="1800" i="1" smtClean="0">
                <a:solidFill>
                  <a:srgbClr val="FFFF00"/>
                </a:solidFill>
              </a:rPr>
              <a:t>rogramming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365125" y="679450"/>
            <a:ext cx="9299575" cy="5589588"/>
          </a:xfrm>
        </p:spPr>
        <p:txBody>
          <a:bodyPr tIns="0" bIns="0">
            <a:spAutoFit/>
          </a:bodyPr>
          <a:lstStyle/>
          <a:p>
            <a:pPr lvl="1">
              <a:buFont typeface="Wingdings" pitchFamily="2" charset="2"/>
              <a:buChar char="§"/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600" dirty="0" smtClean="0">
                <a:latin typeface="Comic Sans MS" pitchFamily="66" charset="0"/>
              </a:rPr>
              <a:t>(Possible) </a:t>
            </a:r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Application Domains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solidFill>
                <a:schemeClr val="folHlink"/>
              </a:solidFill>
              <a:latin typeface="Comic Sans MS" pitchFamily="66" charset="0"/>
            </a:endParaRP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Command and Control systems (NLDA, Navy, TNO, Coast Guard)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Health care (COPD measurements Smart Phones)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Internet of Things (</a:t>
            </a:r>
            <a:r>
              <a:rPr lang="en-US" sz="1400" dirty="0" err="1" smtClean="0"/>
              <a:t>Koopman</a:t>
            </a:r>
            <a:r>
              <a:rPr lang="en-US" sz="1400" dirty="0" smtClean="0"/>
              <a:t>, New Device Lab, RUN)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Any domain where people and systems closely work together on the net… 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endParaRPr lang="en-US" sz="1400" dirty="0" smtClean="0"/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600" dirty="0" smtClean="0">
                <a:latin typeface="Comic Sans MS" pitchFamily="66" charset="0"/>
              </a:rPr>
              <a:t>(Possible) </a:t>
            </a: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Type of Applications </a:t>
            </a:r>
            <a:r>
              <a:rPr lang="en-US" sz="1600" dirty="0" smtClean="0">
                <a:latin typeface="Comic Sans MS" pitchFamily="66" charset="0"/>
              </a:rPr>
              <a:t>:  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solidFill>
                <a:schemeClr val="tx2"/>
              </a:solidFill>
            </a:endParaRP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for developing </a:t>
            </a:r>
            <a:r>
              <a:rPr lang="en-US" sz="1400" dirty="0" smtClean="0">
                <a:solidFill>
                  <a:schemeClr val="tx2"/>
                </a:solidFill>
              </a:rPr>
              <a:t>Web-based Multi-User Applications</a:t>
            </a:r>
            <a:r>
              <a:rPr lang="en-US" sz="1400" dirty="0" smtClean="0"/>
              <a:t> 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for </a:t>
            </a:r>
            <a:r>
              <a:rPr lang="en-US" sz="1400" dirty="0" smtClean="0">
                <a:solidFill>
                  <a:schemeClr val="tx2"/>
                </a:solidFill>
              </a:rPr>
              <a:t>Rapid Prototyping </a:t>
            </a:r>
            <a:r>
              <a:rPr lang="en-US" sz="1400" dirty="0" smtClean="0"/>
              <a:t>(NLDA, TNO, Coast Guard, RUN)</a:t>
            </a:r>
            <a:endParaRPr lang="en-US" sz="1400" dirty="0" smtClean="0">
              <a:solidFill>
                <a:schemeClr val="tx2"/>
              </a:solidFill>
            </a:endParaRP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to </a:t>
            </a:r>
            <a:r>
              <a:rPr lang="en-US" sz="1400" dirty="0" smtClean="0">
                <a:solidFill>
                  <a:schemeClr val="tx2"/>
                </a:solidFill>
              </a:rPr>
              <a:t>Formalize</a:t>
            </a:r>
            <a:r>
              <a:rPr lang="en-US" sz="1400" dirty="0" smtClean="0">
                <a:solidFill>
                  <a:srgbClr val="FFC000"/>
                </a:solidFill>
              </a:rPr>
              <a:t> </a:t>
            </a:r>
            <a:r>
              <a:rPr lang="en-US" sz="1400" dirty="0" smtClean="0"/>
              <a:t>how work should /could be organized (NLDA, Coast Guard)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for </a:t>
            </a:r>
            <a:r>
              <a:rPr lang="en-US" sz="1400" dirty="0" smtClean="0">
                <a:solidFill>
                  <a:schemeClr val="tx2"/>
                </a:solidFill>
              </a:rPr>
              <a:t>Simulation</a:t>
            </a:r>
            <a:r>
              <a:rPr lang="en-US" sz="1400" dirty="0" smtClean="0">
                <a:solidFill>
                  <a:srgbClr val="FFC000"/>
                </a:solidFill>
              </a:rPr>
              <a:t> </a:t>
            </a:r>
            <a:r>
              <a:rPr lang="en-US" sz="1400" dirty="0" smtClean="0"/>
              <a:t>(agents / decision support systems): what is the best way of working (</a:t>
            </a:r>
            <a:r>
              <a:rPr lang="en-US" sz="1400" dirty="0" err="1" smtClean="0"/>
              <a:t>Groenouwe</a:t>
            </a:r>
            <a:r>
              <a:rPr lang="en-US" sz="1400" dirty="0" smtClean="0"/>
              <a:t>, Meyer, ATIA)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for </a:t>
            </a:r>
            <a:r>
              <a:rPr lang="en-US" sz="1400" dirty="0" smtClean="0">
                <a:solidFill>
                  <a:schemeClr val="tx2"/>
                </a:solidFill>
              </a:rPr>
              <a:t>Training</a:t>
            </a:r>
            <a:r>
              <a:rPr lang="en-US" sz="1400" dirty="0" smtClean="0"/>
              <a:t>: mix of real people and agents (Coastguard, RUN)</a:t>
            </a:r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to </a:t>
            </a:r>
            <a:r>
              <a:rPr lang="en-US" sz="1400" dirty="0" smtClean="0">
                <a:solidFill>
                  <a:schemeClr val="tx2"/>
                </a:solidFill>
              </a:rPr>
              <a:t>Show properties</a:t>
            </a:r>
            <a:r>
              <a:rPr lang="en-US" sz="1400" dirty="0" smtClean="0"/>
              <a:t> by </a:t>
            </a:r>
            <a:r>
              <a:rPr lang="en-US" sz="1400" dirty="0" smtClean="0">
                <a:solidFill>
                  <a:schemeClr val="tx2"/>
                </a:solidFill>
              </a:rPr>
              <a:t>testing</a:t>
            </a:r>
            <a:r>
              <a:rPr lang="en-US" sz="1400" dirty="0" smtClean="0"/>
              <a:t>,</a:t>
            </a:r>
            <a:r>
              <a:rPr lang="en-US" sz="1400" dirty="0" smtClean="0">
                <a:solidFill>
                  <a:srgbClr val="FFC000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analysis</a:t>
            </a:r>
            <a:r>
              <a:rPr lang="en-US" sz="1400" dirty="0" smtClean="0"/>
              <a:t> or by </a:t>
            </a:r>
            <a:r>
              <a:rPr lang="en-US" sz="1400" dirty="0" smtClean="0">
                <a:solidFill>
                  <a:schemeClr val="tx2"/>
                </a:solidFill>
              </a:rPr>
              <a:t>formal proof</a:t>
            </a:r>
            <a:r>
              <a:rPr lang="en-US" sz="1400" dirty="0" smtClean="0"/>
              <a:t> (</a:t>
            </a:r>
            <a:r>
              <a:rPr lang="en-US" sz="1400" dirty="0" err="1" smtClean="0"/>
              <a:t>Klinik</a:t>
            </a:r>
            <a:r>
              <a:rPr lang="en-US" sz="1400" dirty="0" smtClean="0"/>
              <a:t> RUN)</a:t>
            </a:r>
            <a:br>
              <a:rPr lang="en-US" sz="1400" dirty="0" smtClean="0"/>
            </a:br>
            <a:endParaRPr lang="en-US" sz="1400" dirty="0" smtClean="0"/>
          </a:p>
          <a:p>
            <a:pPr lvl="2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as </a:t>
            </a:r>
            <a:r>
              <a:rPr lang="en-US" sz="1400" dirty="0" smtClean="0">
                <a:solidFill>
                  <a:schemeClr val="tx2"/>
                </a:solidFill>
              </a:rPr>
              <a:t>common language</a:t>
            </a:r>
            <a:r>
              <a:rPr lang="en-US" sz="1400" dirty="0" smtClean="0"/>
              <a:t> for </a:t>
            </a:r>
            <a:r>
              <a:rPr lang="en-US" sz="1400" dirty="0" smtClean="0">
                <a:solidFill>
                  <a:schemeClr val="tx2"/>
                </a:solidFill>
              </a:rPr>
              <a:t>communication</a:t>
            </a:r>
            <a:r>
              <a:rPr lang="en-US" sz="1400" dirty="0" smtClean="0"/>
              <a:t> between </a:t>
            </a:r>
            <a:r>
              <a:rPr lang="en-US" sz="1400" dirty="0" smtClean="0">
                <a:solidFill>
                  <a:schemeClr val="tx2"/>
                </a:solidFill>
              </a:rPr>
              <a:t>domain experts</a:t>
            </a:r>
            <a:r>
              <a:rPr lang="en-US" sz="1400" dirty="0" smtClean="0"/>
              <a:t>, </a:t>
            </a:r>
            <a:r>
              <a:rPr lang="en-US" sz="1400" dirty="0" smtClean="0">
                <a:solidFill>
                  <a:schemeClr val="tx2"/>
                </a:solidFill>
              </a:rPr>
              <a:t>programmers</a:t>
            </a:r>
            <a:r>
              <a:rPr lang="en-US" sz="1400" dirty="0" smtClean="0"/>
              <a:t>, </a:t>
            </a:r>
            <a:r>
              <a:rPr lang="en-US" sz="1400" dirty="0" smtClean="0">
                <a:solidFill>
                  <a:schemeClr val="tx2"/>
                </a:solidFill>
              </a:rPr>
              <a:t>end-users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		</a:t>
            </a:r>
            <a:r>
              <a:rPr lang="en-US" sz="1400" dirty="0" smtClean="0"/>
              <a:t>(</a:t>
            </a:r>
            <a:r>
              <a:rPr lang="en-US" sz="1400" dirty="0" err="1" smtClean="0"/>
              <a:t>Naus</a:t>
            </a:r>
            <a:r>
              <a:rPr lang="en-US" sz="1400" dirty="0" smtClean="0"/>
              <a:t>, </a:t>
            </a:r>
            <a:r>
              <a:rPr lang="en-US" sz="1400" dirty="0" err="1" smtClean="0"/>
              <a:t>Jeuring</a:t>
            </a:r>
            <a:r>
              <a:rPr lang="en-US" sz="1400" dirty="0" smtClean="0"/>
              <a:t>, </a:t>
            </a:r>
            <a:r>
              <a:rPr lang="en-US" sz="1400" dirty="0" err="1" smtClean="0"/>
              <a:t>Groenhouwe</a:t>
            </a:r>
            <a:r>
              <a:rPr lang="en-US" sz="1400" dirty="0" smtClean="0"/>
              <a:t>, Meyer, </a:t>
            </a:r>
            <a:r>
              <a:rPr lang="en-US" sz="1400" dirty="0" err="1" smtClean="0"/>
              <a:t>Stutterheim</a:t>
            </a:r>
            <a:r>
              <a:rPr lang="en-US" sz="1400" dirty="0" smtClean="0"/>
              <a:t>)</a:t>
            </a:r>
          </a:p>
          <a:p>
            <a:pPr lvl="3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Compile-time: </a:t>
            </a:r>
            <a:r>
              <a:rPr lang="en-US" sz="1400" i="1" dirty="0" smtClean="0">
                <a:solidFill>
                  <a:srgbClr val="FFFF00"/>
                </a:solidFill>
              </a:rPr>
              <a:t>how to organize work to obtain the desired result </a:t>
            </a:r>
            <a:r>
              <a:rPr lang="en-US" sz="1400" dirty="0" smtClean="0"/>
              <a:t>?</a:t>
            </a:r>
          </a:p>
          <a:p>
            <a:pPr lvl="3">
              <a:buFont typeface="Wingdings" pitchFamily="2" charset="2"/>
              <a:buBlip>
                <a:blip r:embed="rId3"/>
              </a:buBlip>
            </a:pPr>
            <a:r>
              <a:rPr lang="en-US" sz="1400" dirty="0" smtClean="0"/>
              <a:t>Run-time: </a:t>
            </a:r>
            <a:r>
              <a:rPr lang="en-US" sz="1400" i="1" dirty="0" smtClean="0">
                <a:solidFill>
                  <a:srgbClr val="FFFF00"/>
                </a:solidFill>
              </a:rPr>
              <a:t>what is actually happening, and what is the best way to proceed </a:t>
            </a:r>
            <a:r>
              <a:rPr lang="en-US" sz="1400" dirty="0" smtClean="0"/>
              <a:t>?</a:t>
            </a:r>
          </a:p>
        </p:txBody>
      </p:sp>
      <p:sp>
        <p:nvSpPr>
          <p:cNvPr id="37891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A53CDC6-DF1C-4EBE-A29B-EF9CA7EF899A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21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4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26456" y="1341248"/>
            <a:ext cx="5085371" cy="4952245"/>
            <a:chOff x="2118511" y="843939"/>
            <a:chExt cx="5085371" cy="4952245"/>
          </a:xfrm>
        </p:grpSpPr>
        <p:sp>
          <p:nvSpPr>
            <p:cNvPr id="5" name="Oval 4"/>
            <p:cNvSpPr/>
            <p:nvPr/>
          </p:nvSpPr>
          <p:spPr>
            <a:xfrm>
              <a:off x="2118511" y="843939"/>
              <a:ext cx="4952245" cy="495224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90939" y="3058451"/>
              <a:ext cx="5012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+mj-lt"/>
                </a:rPr>
                <a:t>T</a:t>
              </a:r>
              <a:r>
                <a:rPr lang="en-US" sz="2800" dirty="0" smtClean="0">
                  <a:solidFill>
                    <a:schemeClr val="bg1"/>
                  </a:solidFill>
                  <a:latin typeface="+mj-lt"/>
                </a:rPr>
                <a:t>ask </a:t>
              </a:r>
              <a:r>
                <a:rPr lang="en-US" sz="2800" b="1" dirty="0" smtClean="0">
                  <a:solidFill>
                    <a:srgbClr val="FF0000"/>
                  </a:solidFill>
                  <a:latin typeface="+mj-lt"/>
                </a:rPr>
                <a:t>O</a:t>
              </a:r>
              <a:r>
                <a:rPr lang="en-US" sz="2800" dirty="0" smtClean="0">
                  <a:solidFill>
                    <a:schemeClr val="bg1"/>
                  </a:solidFill>
                  <a:latin typeface="+mj-lt"/>
                </a:rPr>
                <a:t>riented </a:t>
              </a:r>
              <a:r>
                <a:rPr lang="en-US" sz="2800" b="1" dirty="0" smtClean="0">
                  <a:solidFill>
                    <a:srgbClr val="FF0000"/>
                  </a:solidFill>
                  <a:latin typeface="+mj-lt"/>
                </a:rPr>
                <a:t>P</a:t>
              </a:r>
              <a:r>
                <a:rPr lang="en-US" sz="2800" dirty="0" smtClean="0">
                  <a:solidFill>
                    <a:schemeClr val="bg1"/>
                  </a:solidFill>
                  <a:latin typeface="+mj-lt"/>
                </a:rPr>
                <a:t>rogramming</a:t>
              </a:r>
              <a:endParaRPr 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218661"/>
            <a:ext cx="9067800" cy="6599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9pPr>
          </a:lstStyle>
          <a:p>
            <a:pPr algn="ctr"/>
            <a:r>
              <a:rPr kumimoji="0" lang="en-US" i="1" kern="0" dirty="0" smtClean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9178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25F153A-72F7-4084-A898-95E4CCE8124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Pie 11"/>
          <p:cNvSpPr/>
          <p:nvPr/>
        </p:nvSpPr>
        <p:spPr>
          <a:xfrm rot="5400000">
            <a:off x="2209045" y="1332223"/>
            <a:ext cx="4834546" cy="4834546"/>
          </a:xfrm>
          <a:prstGeom prst="pie">
            <a:avLst>
              <a:gd name="adj1" fmla="val 8102445"/>
              <a:gd name="adj2" fmla="val 13515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1026" y="1723763"/>
            <a:ext cx="1970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How to interact with end users ?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58824" y="1386531"/>
            <a:ext cx="4861709" cy="4861709"/>
            <a:chOff x="2258824" y="959666"/>
            <a:chExt cx="4861709" cy="4861709"/>
          </a:xfrm>
          <a:solidFill>
            <a:schemeClr val="tx2">
              <a:lumMod val="75000"/>
            </a:schemeClr>
          </a:solidFill>
        </p:grpSpPr>
        <p:sp>
          <p:nvSpPr>
            <p:cNvPr id="11" name="Pie 10"/>
            <p:cNvSpPr/>
            <p:nvPr/>
          </p:nvSpPr>
          <p:spPr>
            <a:xfrm flipH="1">
              <a:off x="2258824" y="959666"/>
              <a:ext cx="4861709" cy="4861709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6234" y="2792169"/>
              <a:ext cx="17577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Which information need to be shared ?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45677" y="1386531"/>
            <a:ext cx="4870758" cy="4870758"/>
            <a:chOff x="2145677" y="959666"/>
            <a:chExt cx="4870758" cy="4870758"/>
          </a:xfrm>
          <a:solidFill>
            <a:schemeClr val="tx2">
              <a:lumMod val="75000"/>
            </a:schemeClr>
          </a:solidFill>
        </p:grpSpPr>
        <p:sp>
          <p:nvSpPr>
            <p:cNvPr id="10" name="Pie 9"/>
            <p:cNvSpPr/>
            <p:nvPr/>
          </p:nvSpPr>
          <p:spPr>
            <a:xfrm>
              <a:off x="2145677" y="959666"/>
              <a:ext cx="4870758" cy="4870758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58824" y="2921037"/>
              <a:ext cx="17963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Which tasks need to be done ?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09044" y="1458952"/>
            <a:ext cx="4843605" cy="4843605"/>
            <a:chOff x="2209044" y="1032087"/>
            <a:chExt cx="4843605" cy="4843605"/>
          </a:xfrm>
          <a:solidFill>
            <a:schemeClr val="tx2">
              <a:lumMod val="75000"/>
            </a:schemeClr>
          </a:solidFill>
        </p:grpSpPr>
        <p:sp>
          <p:nvSpPr>
            <p:cNvPr id="13" name="Pie 12"/>
            <p:cNvSpPr/>
            <p:nvPr/>
          </p:nvSpPr>
          <p:spPr>
            <a:xfrm rot="16200000" flipV="1">
              <a:off x="2209044" y="1032087"/>
              <a:ext cx="4843605" cy="4843605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48134" y="4149424"/>
              <a:ext cx="178353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What are the domain specific notions and calculation ?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210710"/>
            <a:ext cx="9067800" cy="6599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9pPr>
          </a:lstStyle>
          <a:p>
            <a:pPr algn="ctr"/>
            <a:r>
              <a:rPr kumimoji="0" lang="en-US" i="1" kern="0" dirty="0" smtClean="0"/>
              <a:t>Domain Specific Questions</a:t>
            </a:r>
          </a:p>
        </p:txBody>
      </p:sp>
    </p:spTree>
    <p:extLst>
      <p:ext uri="{BB962C8B-B14F-4D97-AF65-F5344CB8AC3E}">
        <p14:creationId xmlns:p14="http://schemas.microsoft.com/office/powerpoint/2010/main" val="20297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125F153A-72F7-4084-A898-95E4CCE8124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210710"/>
            <a:ext cx="9067800" cy="6599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folHlink"/>
                </a:solidFill>
                <a:latin typeface="Comic Sans MS" pitchFamily="66" charset="0"/>
              </a:defRPr>
            </a:lvl9pPr>
          </a:lstStyle>
          <a:p>
            <a:pPr algn="ctr"/>
            <a:r>
              <a:rPr kumimoji="0" lang="en-US" i="1" kern="0" dirty="0"/>
              <a:t>Separations of Concerns in </a:t>
            </a:r>
            <a:r>
              <a:rPr kumimoji="0" lang="en-US" i="1" kern="0" dirty="0" smtClean="0"/>
              <a:t>TOP </a:t>
            </a:r>
            <a:endParaRPr kumimoji="0" lang="en-US" i="1" kern="0" dirty="0"/>
          </a:p>
        </p:txBody>
      </p:sp>
      <p:grpSp>
        <p:nvGrpSpPr>
          <p:cNvPr id="8" name="Groep 7"/>
          <p:cNvGrpSpPr/>
          <p:nvPr/>
        </p:nvGrpSpPr>
        <p:grpSpPr>
          <a:xfrm>
            <a:off x="2145677" y="1332223"/>
            <a:ext cx="5039437" cy="4970334"/>
            <a:chOff x="2145677" y="1332223"/>
            <a:chExt cx="5039437" cy="4970334"/>
          </a:xfrm>
        </p:grpSpPr>
        <p:sp>
          <p:nvSpPr>
            <p:cNvPr id="11" name="Pie 10"/>
            <p:cNvSpPr/>
            <p:nvPr/>
          </p:nvSpPr>
          <p:spPr>
            <a:xfrm flipH="1">
              <a:off x="2258824" y="1386531"/>
              <a:ext cx="4861709" cy="4861709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7325" y="3301166"/>
              <a:ext cx="17577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Shared </a:t>
              </a:r>
              <a:endParaRPr lang="en-US" sz="20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Data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Sources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(SDS)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45677" y="1386531"/>
              <a:ext cx="4870758" cy="4870758"/>
              <a:chOff x="2145677" y="959666"/>
              <a:chExt cx="4870758" cy="4870758"/>
            </a:xfrm>
            <a:solidFill>
              <a:schemeClr val="tx2">
                <a:lumMod val="75000"/>
              </a:schemeClr>
            </a:solidFill>
          </p:grpSpPr>
          <p:sp>
            <p:nvSpPr>
              <p:cNvPr id="10" name="Pie 9"/>
              <p:cNvSpPr/>
              <p:nvPr/>
            </p:nvSpPr>
            <p:spPr>
              <a:xfrm>
                <a:off x="2145677" y="959666"/>
                <a:ext cx="4870758" cy="4870758"/>
              </a:xfrm>
              <a:prstGeom prst="pie">
                <a:avLst>
                  <a:gd name="adj1" fmla="val 8102445"/>
                  <a:gd name="adj2" fmla="val 13515050"/>
                </a:avLst>
              </a:prstGeom>
              <a:solidFill>
                <a:srgbClr val="66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8824" y="2921037"/>
                <a:ext cx="17963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Task Definitions</a:t>
                </a:r>
              </a:p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(WF)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209044" y="1458952"/>
              <a:ext cx="4843605" cy="4843605"/>
              <a:chOff x="2209044" y="1032087"/>
              <a:chExt cx="4843605" cy="4843605"/>
            </a:xfrm>
            <a:solidFill>
              <a:schemeClr val="tx2">
                <a:lumMod val="75000"/>
              </a:schemeClr>
            </a:solidFill>
          </p:grpSpPr>
          <p:sp>
            <p:nvSpPr>
              <p:cNvPr id="13" name="Pie 12"/>
              <p:cNvSpPr/>
              <p:nvPr/>
            </p:nvSpPr>
            <p:spPr>
              <a:xfrm rot="16200000" flipV="1">
                <a:off x="2209044" y="1032087"/>
                <a:ext cx="4843605" cy="4843605"/>
              </a:xfrm>
              <a:prstGeom prst="pie">
                <a:avLst>
                  <a:gd name="adj1" fmla="val 8102445"/>
                  <a:gd name="adj2" fmla="val 1351505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631605" y="4380945"/>
                <a:ext cx="202571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Traditional Functional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Programming</a:t>
                </a:r>
              </a:p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 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209045" y="1332223"/>
              <a:ext cx="4834546" cy="4834546"/>
              <a:chOff x="2209045" y="905358"/>
              <a:chExt cx="4834546" cy="4834546"/>
            </a:xfrm>
            <a:solidFill>
              <a:srgbClr val="FF0000"/>
            </a:solidFill>
          </p:grpSpPr>
          <p:sp>
            <p:nvSpPr>
              <p:cNvPr id="12" name="Pie 11"/>
              <p:cNvSpPr/>
              <p:nvPr/>
            </p:nvSpPr>
            <p:spPr>
              <a:xfrm rot="5400000">
                <a:off x="2209045" y="905358"/>
                <a:ext cx="4834546" cy="4834546"/>
              </a:xfrm>
              <a:prstGeom prst="pie">
                <a:avLst>
                  <a:gd name="adj1" fmla="val 8102445"/>
                  <a:gd name="adj2" fmla="val 135150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1605" y="1234746"/>
                <a:ext cx="18989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GUI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endParaRPr lang="en-US" sz="20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Specialization</a:t>
                </a:r>
              </a:p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(UI)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" name="Ovaal 2"/>
            <p:cNvSpPr/>
            <p:nvPr/>
          </p:nvSpPr>
          <p:spPr bwMode="auto">
            <a:xfrm>
              <a:off x="3975293" y="3193137"/>
              <a:ext cx="1281038" cy="1281038"/>
            </a:xfrm>
            <a:prstGeom prst="ellipse">
              <a:avLst/>
            </a:prstGeom>
            <a:solidFill>
              <a:srgbClr val="FFFF00"/>
            </a:solidFill>
            <a:ln w="76200" cap="flat" cmpd="sng" algn="ctr">
              <a:solidFill>
                <a:schemeClr val="accent2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kstvak 6"/>
            <p:cNvSpPr txBox="1"/>
            <p:nvPr/>
          </p:nvSpPr>
          <p:spPr>
            <a:xfrm>
              <a:off x="4104944" y="3479713"/>
              <a:ext cx="9808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000" b="1" dirty="0" smtClean="0">
                  <a:solidFill>
                    <a:schemeClr val="bg1">
                      <a:lumMod val="50000"/>
                    </a:schemeClr>
                  </a:solidFill>
                </a:rPr>
                <a:t>Data</a:t>
              </a:r>
              <a:br>
                <a:rPr lang="nl-NL" sz="2000" b="1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nl-NL" sz="2000" b="1" dirty="0" smtClean="0">
                  <a:solidFill>
                    <a:schemeClr val="bg1">
                      <a:lumMod val="50000"/>
                    </a:schemeClr>
                  </a:solidFill>
                </a:rPr>
                <a:t>Types</a:t>
              </a:r>
              <a:endParaRPr lang="en-GB" sz="2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2489" y="683542"/>
            <a:ext cx="10157600" cy="6943439"/>
          </a:xfrm>
        </p:spPr>
        <p:txBody>
          <a:bodyPr wrap="square" tIns="0" bIns="0">
            <a:spAutoFit/>
          </a:bodyPr>
          <a:lstStyle/>
          <a:p>
            <a:pPr lvl="1">
              <a:lnSpc>
                <a:spcPct val="90000"/>
              </a:lnSpc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</a:t>
            </a:r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FP			TOP</a:t>
            </a:r>
          </a:p>
          <a:p>
            <a:pPr lvl="1">
              <a:lnSpc>
                <a:spcPct val="90000"/>
              </a:lnSpc>
            </a:pPr>
            <a:endParaRPr lang="en-US" sz="1600" dirty="0" smtClean="0">
              <a:solidFill>
                <a:schemeClr val="folHlink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solidFill>
                  <a:srgbClr val="66FF33"/>
                </a:solidFill>
                <a:latin typeface="Comic Sans MS" pitchFamily="66" charset="0"/>
              </a:rPr>
              <a:t>	</a:t>
            </a:r>
            <a:r>
              <a:rPr lang="en-US" sz="1600" dirty="0" smtClean="0">
                <a:latin typeface="Comic Sans MS" pitchFamily="66" charset="0"/>
              </a:rPr>
              <a:t>		</a:t>
            </a:r>
            <a:r>
              <a:rPr lang="en-US" sz="1600" dirty="0" smtClean="0">
                <a:solidFill>
                  <a:srgbClr val="66FF33"/>
                </a:solidFill>
                <a:latin typeface="Comic Sans MS" pitchFamily="66" charset="0"/>
              </a:rPr>
              <a:t>Function</a:t>
            </a:r>
            <a:r>
              <a:rPr lang="en-US" sz="1600" dirty="0" smtClean="0">
                <a:latin typeface="Comic Sans MS" pitchFamily="66" charset="0"/>
              </a:rPr>
              <a:t>			</a:t>
            </a:r>
            <a:r>
              <a:rPr lang="en-US" sz="1600" dirty="0" smtClean="0">
                <a:solidFill>
                  <a:srgbClr val="66FF33"/>
                </a:solidFill>
                <a:latin typeface="Comic Sans MS" pitchFamily="66" charset="0"/>
              </a:rPr>
              <a:t>Task				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One Result		One Result </a:t>
            </a: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which varies over time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						Reactive</a:t>
            </a:r>
            <a:r>
              <a:rPr lang="en-US" sz="1600" dirty="0" smtClean="0">
                <a:latin typeface="Comic Sans MS" pitchFamily="66" charset="0"/>
              </a:rPr>
              <a:t>, value depend on value others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			Special function, returning </a:t>
            </a:r>
            <a:r>
              <a:rPr lang="en-US" sz="1600" dirty="0" smtClean="0">
                <a:solidFill>
                  <a:srgbClr val="FF99FF"/>
                </a:solidFill>
                <a:latin typeface="Comic Sans MS" pitchFamily="66" charset="0"/>
              </a:rPr>
              <a:t>:: Task a</a:t>
            </a:r>
          </a:p>
          <a:p>
            <a:pPr lvl="1">
              <a:lnSpc>
                <a:spcPct val="90000"/>
              </a:lnSpc>
            </a:pPr>
            <a:endParaRPr lang="en-US" sz="1600" dirty="0">
              <a:solidFill>
                <a:srgbClr val="FF99FF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Function </a:t>
            </a:r>
            <a:r>
              <a:rPr lang="en-US" sz="1600" dirty="0">
                <a:latin typeface="Comic Sans MS" pitchFamily="66" charset="0"/>
              </a:rPr>
              <a:t>Application	</a:t>
            </a:r>
            <a:r>
              <a:rPr lang="en-US" sz="1600" dirty="0">
                <a:solidFill>
                  <a:srgbClr val="66FF33"/>
                </a:solidFill>
                <a:latin typeface="Comic Sans MS" pitchFamily="66" charset="0"/>
              </a:rPr>
              <a:t>Task </a:t>
            </a:r>
            <a:r>
              <a:rPr lang="en-US" sz="1600" dirty="0" err="1">
                <a:solidFill>
                  <a:srgbClr val="66FF33"/>
                </a:solidFill>
                <a:latin typeface="Comic Sans MS" pitchFamily="66" charset="0"/>
              </a:rPr>
              <a:t>Combinators</a:t>
            </a:r>
            <a:endParaRPr lang="en-US" sz="1600" dirty="0">
              <a:solidFill>
                <a:srgbClr val="66FF33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omic Sans MS" pitchFamily="66" charset="0"/>
              </a:rPr>
              <a:t>						Task values </a:t>
            </a:r>
            <a:r>
              <a:rPr lang="en-US" sz="1600" dirty="0">
                <a:solidFill>
                  <a:srgbClr val="FFFF00"/>
                </a:solidFill>
                <a:latin typeface="Comic Sans MS" pitchFamily="66" charset="0"/>
              </a:rPr>
              <a:t>observable</a:t>
            </a:r>
            <a:r>
              <a:rPr lang="en-US" sz="1600" dirty="0">
                <a:latin typeface="Comic Sans MS" pitchFamily="66" charset="0"/>
              </a:rPr>
              <a:t> by </a:t>
            </a:r>
            <a:r>
              <a:rPr lang="en-US" sz="1600" dirty="0" smtClean="0">
                <a:latin typeface="Comic Sans MS" pitchFamily="66" charset="0"/>
              </a:rPr>
              <a:t>others</a:t>
            </a:r>
            <a:endParaRPr lang="en-US" sz="1600" dirty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omic Sans MS" pitchFamily="66" charset="0"/>
              </a:rPr>
              <a:t>			Higher Order Functions	</a:t>
            </a:r>
            <a:r>
              <a:rPr lang="en-US" sz="1600" dirty="0">
                <a:solidFill>
                  <a:srgbClr val="66FF33"/>
                </a:solidFill>
                <a:latin typeface="Comic Sans MS" pitchFamily="66" charset="0"/>
              </a:rPr>
              <a:t>Higher Order Tasks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	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Library dependent		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Editor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Widget based		</a:t>
            </a: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Types</a:t>
            </a:r>
            <a:r>
              <a:rPr lang="en-US" sz="1600" dirty="0" smtClean="0">
                <a:latin typeface="Comic Sans MS" pitchFamily="66" charset="0"/>
              </a:rPr>
              <a:t> are </a:t>
            </a: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Model</a:t>
            </a:r>
            <a:r>
              <a:rPr lang="en-US" sz="1600" dirty="0" smtClean="0">
                <a:latin typeface="Comic Sans MS" pitchFamily="66" charset="0"/>
              </a:rPr>
              <a:t>, </a:t>
            </a: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GUIs</a:t>
            </a:r>
            <a:r>
              <a:rPr lang="en-US" sz="1600" dirty="0" smtClean="0">
                <a:latin typeface="Comic Sans MS" pitchFamily="66" charset="0"/>
              </a:rPr>
              <a:t> generated </a:t>
            </a:r>
            <a:r>
              <a:rPr lang="en-US" sz="1600" dirty="0" smtClean="0">
                <a:solidFill>
                  <a:srgbClr val="FFFF00"/>
                </a:solidFill>
                <a:latin typeface="Comic Sans MS" pitchFamily="66" charset="0"/>
              </a:rPr>
              <a:t>View</a:t>
            </a:r>
            <a:r>
              <a:rPr lang="en-US" sz="1600" dirty="0" smtClean="0">
                <a:latin typeface="Comic Sans MS" pitchFamily="66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			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			User-definable 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Specialization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						GUI</a:t>
            </a:r>
            <a:r>
              <a:rPr lang="en-US" sz="1600" dirty="0" smtClean="0">
                <a:latin typeface="Comic Sans MS" pitchFamily="66" charset="0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Comic Sans MS" pitchFamily="66" charset="0"/>
              </a:rPr>
              <a:t>Combinators</a:t>
            </a:r>
            <a:endParaRPr lang="en-US" sz="1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Standard not supported	</a:t>
            </a:r>
            <a:r>
              <a:rPr lang="en-US" sz="1600" dirty="0" smtClean="0">
                <a:solidFill>
                  <a:srgbClr val="99CCFF"/>
                </a:solidFill>
                <a:latin typeface="Comic Sans MS" pitchFamily="66" charset="0"/>
              </a:rPr>
              <a:t>Shares</a:t>
            </a: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latin typeface="Comic Sans MS" pitchFamily="66" charset="0"/>
              </a:rPr>
              <a:t>: uniform resource interface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66FF33"/>
                </a:solidFill>
                <a:latin typeface="Comic Sans MS" pitchFamily="66" charset="0"/>
              </a:rPr>
              <a:t>	</a:t>
            </a:r>
            <a:r>
              <a:rPr lang="en-US" sz="1600" dirty="0" smtClean="0">
                <a:solidFill>
                  <a:srgbClr val="66FF33"/>
                </a:solidFill>
                <a:latin typeface="Comic Sans MS" pitchFamily="66" charset="0"/>
              </a:rPr>
              <a:t>					</a:t>
            </a:r>
            <a:r>
              <a:rPr lang="en-US" sz="1600" dirty="0" smtClean="0">
                <a:solidFill>
                  <a:srgbClr val="99CCFF"/>
                </a:solidFill>
                <a:latin typeface="Comic Sans MS" pitchFamily="66" charset="0"/>
              </a:rPr>
              <a:t>Publish-Subscribe </a:t>
            </a:r>
            <a:r>
              <a:rPr lang="en-US" sz="1600" dirty="0" smtClean="0">
                <a:latin typeface="Comic Sans MS" pitchFamily="66" charset="0"/>
              </a:rPr>
              <a:t>System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in a pure FPL		Automatic Synchronize others on change 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					</a:t>
            </a:r>
            <a:r>
              <a:rPr lang="en-US" sz="1600" dirty="0" smtClean="0">
                <a:solidFill>
                  <a:srgbClr val="99CCFF"/>
                </a:solidFill>
                <a:latin typeface="Comic Sans MS" pitchFamily="66" charset="0"/>
              </a:rPr>
              <a:t>SDS </a:t>
            </a:r>
            <a:r>
              <a:rPr lang="en-US" sz="1600" dirty="0" err="1" smtClean="0">
                <a:solidFill>
                  <a:srgbClr val="99CCFF"/>
                </a:solidFill>
                <a:latin typeface="Comic Sans MS" pitchFamily="66" charset="0"/>
              </a:rPr>
              <a:t>Combinators</a:t>
            </a:r>
            <a:endParaRPr lang="en-US" sz="1600" dirty="0" smtClean="0">
              <a:solidFill>
                <a:srgbClr val="99CCFF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endParaRPr lang="en-US" sz="1600" dirty="0" smtClean="0">
              <a:solidFill>
                <a:srgbClr val="66FF33"/>
              </a:solidFill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solidFill>
                  <a:srgbClr val="66FF33"/>
                </a:solidFill>
                <a:latin typeface="Comic Sans MS" pitchFamily="66" charset="0"/>
              </a:rPr>
              <a:t>	</a:t>
            </a:r>
          </a:p>
        </p:txBody>
      </p:sp>
      <p:sp>
        <p:nvSpPr>
          <p:cNvPr id="56322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B5575F9-446A-46CA-BDBD-984B0C186535}" type="slidenum">
              <a:rPr lang="en-US" smtClean="0">
                <a:cs typeface="Arial" charset="0"/>
              </a:rPr>
              <a:pPr/>
              <a:t>25</a:t>
            </a:fld>
            <a:endParaRPr lang="en-US" smtClean="0">
              <a:cs typeface="Arial" charset="0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/>
            <a:r>
              <a:rPr lang="en-US" sz="1800" i="1" dirty="0" smtClean="0">
                <a:solidFill>
                  <a:srgbClr val="FFFF00"/>
                </a:solidFill>
              </a:rPr>
              <a:t>  What does TOP adds on top of FP ?</a:t>
            </a:r>
          </a:p>
        </p:txBody>
      </p:sp>
      <p:pic>
        <p:nvPicPr>
          <p:cNvPr id="5632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1763"/>
            <a:ext cx="2133600" cy="5588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</p:pic>
      <p:sp>
        <p:nvSpPr>
          <p:cNvPr id="56325" name="Line 7"/>
          <p:cNvSpPr>
            <a:spLocks noChangeShapeType="1"/>
          </p:cNvSpPr>
          <p:nvPr/>
        </p:nvSpPr>
        <p:spPr bwMode="auto">
          <a:xfrm>
            <a:off x="777875" y="1382713"/>
            <a:ext cx="8175625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7" name="Line 24"/>
          <p:cNvSpPr>
            <a:spLocks noChangeShapeType="1"/>
          </p:cNvSpPr>
          <p:nvPr/>
        </p:nvSpPr>
        <p:spPr bwMode="auto">
          <a:xfrm>
            <a:off x="869210" y="5233849"/>
            <a:ext cx="8175625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8" name="Line 25"/>
          <p:cNvSpPr>
            <a:spLocks noChangeShapeType="1"/>
          </p:cNvSpPr>
          <p:nvPr/>
        </p:nvSpPr>
        <p:spPr bwMode="auto">
          <a:xfrm>
            <a:off x="685006" y="3733799"/>
            <a:ext cx="8175625" cy="0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30" name="Line 27"/>
          <p:cNvSpPr>
            <a:spLocks noChangeShapeType="1"/>
          </p:cNvSpPr>
          <p:nvPr/>
        </p:nvSpPr>
        <p:spPr bwMode="auto">
          <a:xfrm>
            <a:off x="2358239" y="1066801"/>
            <a:ext cx="0" cy="5791199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31" name="Line 28"/>
          <p:cNvSpPr>
            <a:spLocks noChangeShapeType="1"/>
          </p:cNvSpPr>
          <p:nvPr/>
        </p:nvSpPr>
        <p:spPr bwMode="auto">
          <a:xfrm flipH="1">
            <a:off x="5054601" y="838200"/>
            <a:ext cx="3173" cy="5791199"/>
          </a:xfrm>
          <a:prstGeom prst="line">
            <a:avLst/>
          </a:prstGeom>
          <a:noFill/>
          <a:ln w="952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5"/>
          <p:cNvGrpSpPr/>
          <p:nvPr/>
        </p:nvGrpSpPr>
        <p:grpSpPr>
          <a:xfrm>
            <a:off x="813091" y="1471428"/>
            <a:ext cx="2341386" cy="2364562"/>
            <a:chOff x="2145677" y="959666"/>
            <a:chExt cx="4870758" cy="4870758"/>
          </a:xfrm>
          <a:solidFill>
            <a:schemeClr val="tx2">
              <a:lumMod val="75000"/>
            </a:schemeClr>
          </a:solidFill>
        </p:grpSpPr>
        <p:sp>
          <p:nvSpPr>
            <p:cNvPr id="21" name="Pie 9"/>
            <p:cNvSpPr/>
            <p:nvPr/>
          </p:nvSpPr>
          <p:spPr>
            <a:xfrm>
              <a:off x="2145677" y="959666"/>
              <a:ext cx="4870758" cy="4870758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" name="TextBox 15"/>
            <p:cNvSpPr txBox="1"/>
            <p:nvPr/>
          </p:nvSpPr>
          <p:spPr>
            <a:xfrm>
              <a:off x="2165393" y="3144624"/>
              <a:ext cx="1796340" cy="65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TASKS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ep 22"/>
          <p:cNvGrpSpPr/>
          <p:nvPr/>
        </p:nvGrpSpPr>
        <p:grpSpPr>
          <a:xfrm>
            <a:off x="344119" y="3895951"/>
            <a:ext cx="2060944" cy="2310143"/>
            <a:chOff x="277025" y="4289431"/>
            <a:chExt cx="2984183" cy="2873935"/>
          </a:xfrm>
        </p:grpSpPr>
        <p:sp>
          <p:nvSpPr>
            <p:cNvPr id="24" name="Pie 11"/>
            <p:cNvSpPr/>
            <p:nvPr/>
          </p:nvSpPr>
          <p:spPr>
            <a:xfrm rot="5400000">
              <a:off x="332149" y="4234307"/>
              <a:ext cx="2873935" cy="2984183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TextBox 13"/>
            <p:cNvSpPr txBox="1"/>
            <p:nvPr/>
          </p:nvSpPr>
          <p:spPr>
            <a:xfrm>
              <a:off x="1155119" y="4717179"/>
              <a:ext cx="1172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GUIS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ep 25"/>
          <p:cNvGrpSpPr/>
          <p:nvPr/>
        </p:nvGrpSpPr>
        <p:grpSpPr>
          <a:xfrm>
            <a:off x="-593962" y="5233849"/>
            <a:ext cx="2476849" cy="1653332"/>
            <a:chOff x="5141989" y="512957"/>
            <a:chExt cx="3000949" cy="2890082"/>
          </a:xfrm>
        </p:grpSpPr>
        <p:sp>
          <p:nvSpPr>
            <p:cNvPr id="27" name="Pie 10"/>
            <p:cNvSpPr/>
            <p:nvPr/>
          </p:nvSpPr>
          <p:spPr>
            <a:xfrm flipH="1">
              <a:off x="5141989" y="512957"/>
              <a:ext cx="3000949" cy="2890082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TextBox 14"/>
            <p:cNvSpPr txBox="1"/>
            <p:nvPr/>
          </p:nvSpPr>
          <p:spPr>
            <a:xfrm>
              <a:off x="6914767" y="1732776"/>
              <a:ext cx="10850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SDS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000250"/>
            <a:ext cx="6667500" cy="2857500"/>
          </a:xfrm>
          <a:prstGeom prst="rect">
            <a:avLst/>
          </a:prstGeom>
        </p:spPr>
      </p:pic>
      <p:pic>
        <p:nvPicPr>
          <p:cNvPr id="30" name="Picture 19" descr="cleanlogo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48608" y="3527745"/>
            <a:ext cx="3407269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27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2D01634-4622-48DB-9480-40DF9FD0F390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26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dirty="0" smtClean="0">
                <a:solidFill>
                  <a:srgbClr val="FFFF00"/>
                </a:solidFill>
              </a:rPr>
              <a:t>  TOP – Tasks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38100" y="919163"/>
            <a:ext cx="9105900" cy="477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SzPct val="150000"/>
              <a:buFont typeface="Wingdings" pitchFamily="2" charset="2"/>
              <a:buNone/>
            </a:pPr>
            <a:endParaRPr kumimoji="0" lang="en-US" sz="1800" dirty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1600" dirty="0">
                <a:solidFill>
                  <a:srgbClr val="FFFF00"/>
                </a:solidFill>
                <a:latin typeface="+mj-lt"/>
              </a:rPr>
              <a:t>task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is a </a:t>
            </a:r>
            <a:r>
              <a:rPr lang="en-US" sz="1600" dirty="0">
                <a:solidFill>
                  <a:srgbClr val="FFFF00"/>
                </a:solidFill>
                <a:latin typeface="+mj-lt"/>
              </a:rPr>
              <a:t>unit of work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which delivers </a:t>
            </a:r>
            <a:r>
              <a:rPr lang="en-US" sz="1600" dirty="0">
                <a:solidFill>
                  <a:srgbClr val="FFFF00"/>
                </a:solidFill>
                <a:latin typeface="+mj-lt"/>
              </a:rPr>
              <a:t>results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of a certain </a:t>
            </a:r>
            <a:r>
              <a:rPr lang="en-US" sz="1600" dirty="0">
                <a:solidFill>
                  <a:srgbClr val="FFFF00"/>
                </a:solidFill>
                <a:latin typeface="+mj-lt"/>
              </a:rPr>
              <a:t>type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They can be defined by “common” Clean functions delivering a result of type :: 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Task</a:t>
            </a:r>
            <a:r>
              <a:rPr lang="en-US" sz="1600" dirty="0">
                <a:solidFill>
                  <a:srgbClr val="B2B2B2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</a:t>
            </a:r>
          </a:p>
          <a:p>
            <a:endParaRPr lang="en-US" sz="1600" dirty="0">
              <a:solidFill>
                <a:srgbClr val="B2B2B2"/>
              </a:solidFill>
              <a:latin typeface="+mj-lt"/>
            </a:endParaRPr>
          </a:p>
          <a:p>
            <a:r>
              <a:rPr lang="en-US" sz="1600" dirty="0" err="1" smtClean="0">
                <a:solidFill>
                  <a:srgbClr val="FFFF00"/>
                </a:solidFill>
                <a:latin typeface="+mj-lt"/>
              </a:rPr>
              <a:t>myTask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t</a:t>
            </a:r>
            <a:r>
              <a:rPr lang="en-US" sz="1600" baseline="-25000" dirty="0">
                <a:solidFill>
                  <a:srgbClr val="FF99FF"/>
                </a:solidFill>
                <a:latin typeface="+mj-lt"/>
              </a:rPr>
              <a:t>1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 t</a:t>
            </a:r>
            <a:r>
              <a:rPr lang="en-US" sz="1600" baseline="-25000" dirty="0">
                <a:solidFill>
                  <a:srgbClr val="FF99FF"/>
                </a:solidFill>
                <a:latin typeface="+mj-lt"/>
              </a:rPr>
              <a:t>2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 …. </a:t>
            </a:r>
            <a:r>
              <a:rPr lang="en-US" sz="1600" dirty="0" err="1">
                <a:solidFill>
                  <a:srgbClr val="FF99FF"/>
                </a:solidFill>
                <a:latin typeface="+mj-lt"/>
              </a:rPr>
              <a:t>t</a:t>
            </a:r>
            <a:r>
              <a:rPr lang="en-US" sz="1600" baseline="-25000" dirty="0" err="1">
                <a:solidFill>
                  <a:srgbClr val="FF99FF"/>
                </a:solidFill>
                <a:latin typeface="+mj-lt"/>
              </a:rPr>
              <a:t>n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 </a:t>
            </a:r>
            <a:r>
              <a:rPr kumimoji="0" lang="en-US" sz="1600" b="1" dirty="0">
                <a:solidFill>
                  <a:schemeClr val="tx1"/>
                </a:solidFill>
                <a:latin typeface="+mj-lt"/>
                <a:sym typeface="Symbol" pitchFamily="18" charset="2"/>
              </a:rPr>
              <a:t>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Task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+mj-lt"/>
              </a:rPr>
              <a:t>r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r>
              <a:rPr lang="en-US" sz="1600" dirty="0" err="1">
                <a:solidFill>
                  <a:srgbClr val="FFFF00"/>
                </a:solidFill>
                <a:latin typeface="+mj-lt"/>
              </a:rPr>
              <a:t>myTask</a:t>
            </a:r>
            <a:r>
              <a:rPr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arg</a:t>
            </a:r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arg</a:t>
            </a:r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…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arg</a:t>
            </a:r>
            <a:r>
              <a:rPr lang="en-US" sz="1600" baseline="-25000" dirty="0" err="1">
                <a:solidFill>
                  <a:schemeClr val="tx1"/>
                </a:solidFill>
                <a:latin typeface="+mj-lt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= some-combination-of-sub-tasks</a:t>
            </a:r>
          </a:p>
          <a:p>
            <a:endParaRPr lang="en-US" sz="1600" i="1" dirty="0">
              <a:solidFill>
                <a:srgbClr val="B2B2B2"/>
              </a:solidFill>
              <a:latin typeface="+mj-lt"/>
            </a:endParaRPr>
          </a:p>
          <a:p>
            <a:r>
              <a:rPr lang="en-US" sz="1600" i="1" dirty="0" smtClean="0">
                <a:solidFill>
                  <a:srgbClr val="B2B2B2"/>
                </a:solidFill>
                <a:latin typeface="+mj-lt"/>
              </a:rPr>
              <a:t>					</a:t>
            </a:r>
          </a:p>
          <a:p>
            <a:endParaRPr lang="en-US" sz="1600" i="1" dirty="0">
              <a:solidFill>
                <a:srgbClr val="B2B2B2"/>
              </a:solidFill>
              <a:latin typeface="+mj-lt"/>
            </a:endParaRPr>
          </a:p>
          <a:p>
            <a:r>
              <a:rPr lang="en-US" sz="1600" i="1" dirty="0" smtClean="0">
                <a:solidFill>
                  <a:srgbClr val="B2B2B2"/>
                </a:solidFill>
                <a:latin typeface="+mj-lt"/>
              </a:rPr>
              <a:t>					Tonic: generated graphical representation </a:t>
            </a:r>
          </a:p>
          <a:p>
            <a:r>
              <a:rPr lang="en-US" sz="1600" i="1" dirty="0">
                <a:solidFill>
                  <a:srgbClr val="B2B2B2"/>
                </a:solidFill>
                <a:latin typeface="+mj-lt"/>
              </a:rPr>
              <a:t>	</a:t>
            </a:r>
            <a:r>
              <a:rPr lang="en-US" sz="1600" dirty="0" err="1" smtClean="0">
                <a:solidFill>
                  <a:srgbClr val="FFFF00"/>
                </a:solidFill>
                <a:latin typeface="+mj-lt"/>
              </a:rPr>
              <a:t>myTask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Task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+mj-lt"/>
              </a:rPr>
              <a:t>r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	arg</a:t>
            </a:r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:: 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t</a:t>
            </a:r>
            <a:r>
              <a:rPr lang="en-US" sz="1600" baseline="-25000" dirty="0">
                <a:solidFill>
                  <a:srgbClr val="FF99FF"/>
                </a:solidFill>
                <a:latin typeface="+mj-lt"/>
              </a:rPr>
              <a:t>1 </a:t>
            </a:r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 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	arg</a:t>
            </a:r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:: </a:t>
            </a:r>
            <a:r>
              <a:rPr lang="en-US" sz="1600" dirty="0">
                <a:solidFill>
                  <a:srgbClr val="FF99FF"/>
                </a:solidFill>
                <a:latin typeface="+mj-lt"/>
              </a:rPr>
              <a:t>t</a:t>
            </a:r>
            <a:r>
              <a:rPr lang="en-US" sz="1600" baseline="-25000" dirty="0">
                <a:solidFill>
                  <a:srgbClr val="FF99FF"/>
                </a:solidFill>
                <a:latin typeface="+mj-lt"/>
              </a:rPr>
              <a:t>2</a:t>
            </a:r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1600" baseline="-250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… </a:t>
            </a:r>
          </a:p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arg</a:t>
            </a:r>
            <a:r>
              <a:rPr lang="en-US" sz="1600" baseline="-25000" dirty="0" err="1">
                <a:solidFill>
                  <a:schemeClr val="tx1"/>
                </a:solidFill>
                <a:latin typeface="+mj-lt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:: </a:t>
            </a:r>
            <a:r>
              <a:rPr lang="en-US" sz="1600" dirty="0" err="1">
                <a:solidFill>
                  <a:srgbClr val="FF99FF"/>
                </a:solidFill>
                <a:latin typeface="+mj-lt"/>
              </a:rPr>
              <a:t>t</a:t>
            </a:r>
            <a:r>
              <a:rPr lang="en-US" sz="1600" baseline="-25000" dirty="0" err="1">
                <a:solidFill>
                  <a:srgbClr val="FF99FF"/>
                </a:solidFill>
                <a:latin typeface="+mj-lt"/>
              </a:rPr>
              <a:t>n</a:t>
            </a:r>
            <a:endParaRPr lang="en-US" sz="1600" baseline="-25000" dirty="0">
              <a:solidFill>
                <a:srgbClr val="FF99FF"/>
              </a:solidFill>
              <a:latin typeface="+mj-lt"/>
            </a:endParaRPr>
          </a:p>
          <a:p>
            <a:endParaRPr lang="en-US" sz="1600" dirty="0">
              <a:solidFill>
                <a:schemeClr val="tx1"/>
              </a:solidFill>
              <a:latin typeface="+mj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	</a:t>
            </a: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792163" y="3838575"/>
            <a:ext cx="3751262" cy="249078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792163" y="4152900"/>
            <a:ext cx="3751262" cy="952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792163" y="5172075"/>
            <a:ext cx="3751262" cy="9525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9988" y="5219700"/>
            <a:ext cx="2990850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5"/>
          <p:cNvGrpSpPr/>
          <p:nvPr/>
        </p:nvGrpSpPr>
        <p:grpSpPr>
          <a:xfrm>
            <a:off x="515381" y="-404668"/>
            <a:ext cx="2341386" cy="2364562"/>
            <a:chOff x="2145677" y="959666"/>
            <a:chExt cx="4870758" cy="4870758"/>
          </a:xfrm>
          <a:solidFill>
            <a:schemeClr val="tx2">
              <a:lumMod val="75000"/>
            </a:schemeClr>
          </a:solidFill>
        </p:grpSpPr>
        <p:sp>
          <p:nvSpPr>
            <p:cNvPr id="11" name="Pie 9"/>
            <p:cNvSpPr/>
            <p:nvPr/>
          </p:nvSpPr>
          <p:spPr>
            <a:xfrm>
              <a:off x="2145677" y="959666"/>
              <a:ext cx="4870758" cy="4870758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2165393" y="3144624"/>
              <a:ext cx="1796340" cy="65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TASKS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56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8851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C12348A-2A2E-496A-A623-C8DA17A143E2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27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8852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853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8854" name="Rechthoek 8"/>
          <p:cNvSpPr>
            <a:spLocks noChangeArrowheads="1"/>
          </p:cNvSpPr>
          <p:nvPr/>
        </p:nvSpPr>
        <p:spPr bwMode="auto">
          <a:xfrm>
            <a:off x="3321598" y="1152361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03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8850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78851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C12348A-2A2E-496A-A623-C8DA17A143E2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28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8852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latin typeface="+mj-lt"/>
              </a:rPr>
              <a:t> produces 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853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6803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76804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76805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48C3529-199B-4AA8-94FA-4F96F6FA2299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29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807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840163" y="3095625"/>
            <a:ext cx="531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83" descr="IoT-Home-PPT-Slide--edi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9450" y="109538"/>
            <a:ext cx="2314575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Rechthoek 97"/>
          <p:cNvSpPr/>
          <p:nvPr/>
        </p:nvSpPr>
        <p:spPr>
          <a:xfrm>
            <a:off x="225425" y="3362325"/>
            <a:ext cx="8612188" cy="7207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Internet</a:t>
            </a:r>
          </a:p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</p:txBody>
      </p:sp>
      <p:sp>
        <p:nvSpPr>
          <p:cNvPr id="5162" name="tower"/>
          <p:cNvSpPr>
            <a:spLocks noEditPoints="1" noChangeArrowheads="1"/>
          </p:cNvSpPr>
          <p:nvPr/>
        </p:nvSpPr>
        <p:spPr bwMode="auto">
          <a:xfrm>
            <a:off x="3213100" y="4586288"/>
            <a:ext cx="646113" cy="1201737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FontTx/>
              <a:buChar char="•"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1508" name="Groep 111"/>
          <p:cNvGrpSpPr>
            <a:grpSpLocks/>
          </p:cNvGrpSpPr>
          <p:nvPr/>
        </p:nvGrpSpPr>
        <p:grpSpPr bwMode="auto">
          <a:xfrm>
            <a:off x="3419475" y="4168775"/>
            <a:ext cx="812800" cy="488950"/>
            <a:chOff x="2561392" y="4187737"/>
            <a:chExt cx="636600" cy="489634"/>
          </a:xfrm>
        </p:grpSpPr>
        <p:cxnSp>
          <p:nvCxnSpPr>
            <p:cNvPr id="113" name="Rechte verbindingslijn 112"/>
            <p:cNvCxnSpPr/>
            <p:nvPr/>
          </p:nvCxnSpPr>
          <p:spPr bwMode="auto">
            <a:xfrm rot="16200000" flipH="1">
              <a:off x="2454744" y="4356322"/>
              <a:ext cx="337172" cy="1"/>
            </a:xfrm>
            <a:prstGeom prst="lin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stealth" w="lg" len="med"/>
              <a:tailEnd type="stealth" w="lg" len="med"/>
            </a:ln>
            <a:effectLst/>
            <a:scene3d>
              <a:camera prst="orthographicFront"/>
              <a:lightRig rig="sunset" dir="t"/>
            </a:scene3d>
            <a:sp3d prstMaterial="plastic"/>
          </p:spPr>
        </p:cxnSp>
        <p:sp>
          <p:nvSpPr>
            <p:cNvPr id="114" name="Rechthoek 113"/>
            <p:cNvSpPr/>
            <p:nvPr/>
          </p:nvSpPr>
          <p:spPr>
            <a:xfrm>
              <a:off x="2561392" y="4216352"/>
              <a:ext cx="636600" cy="4610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Apple LiGothic Medium" pitchFamily="1" charset="-120"/>
                </a:rPr>
                <a:t>Server</a:t>
              </a:r>
            </a:p>
          </p:txBody>
        </p:sp>
      </p:grpSp>
      <p:cxnSp>
        <p:nvCxnSpPr>
          <p:cNvPr id="117" name="Rechte verbindingslijn 116"/>
          <p:cNvCxnSpPr/>
          <p:nvPr/>
        </p:nvCxnSpPr>
        <p:spPr bwMode="auto">
          <a:xfrm rot="16200000" flipH="1">
            <a:off x="774777" y="3116797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cxnSp>
        <p:nvCxnSpPr>
          <p:cNvPr id="128" name="Rechte verbindingslijn 127"/>
          <p:cNvCxnSpPr/>
          <p:nvPr/>
        </p:nvCxnSpPr>
        <p:spPr bwMode="auto">
          <a:xfrm rot="16200000" flipH="1">
            <a:off x="2301735" y="3122555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cxnSp>
        <p:nvCxnSpPr>
          <p:cNvPr id="142" name="Rechte verbindingslijn 141"/>
          <p:cNvCxnSpPr/>
          <p:nvPr/>
        </p:nvCxnSpPr>
        <p:spPr bwMode="auto">
          <a:xfrm rot="16200000" flipH="1">
            <a:off x="3937013" y="3119495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grpSp>
        <p:nvGrpSpPr>
          <p:cNvPr id="21512" name="Groep 143"/>
          <p:cNvGrpSpPr>
            <a:grpSpLocks/>
          </p:cNvGrpSpPr>
          <p:nvPr/>
        </p:nvGrpSpPr>
        <p:grpSpPr bwMode="auto">
          <a:xfrm>
            <a:off x="4365625" y="4121150"/>
            <a:ext cx="1169988" cy="461963"/>
            <a:chOff x="2493151" y="4140642"/>
            <a:chExt cx="1171389" cy="461665"/>
          </a:xfrm>
        </p:grpSpPr>
        <p:cxnSp>
          <p:nvCxnSpPr>
            <p:cNvPr id="145" name="Rechte verbindingslijn 144"/>
            <p:cNvCxnSpPr/>
            <p:nvPr/>
          </p:nvCxnSpPr>
          <p:spPr bwMode="auto">
            <a:xfrm rot="16200000" flipH="1">
              <a:off x="2454744" y="4356322"/>
              <a:ext cx="337172" cy="1"/>
            </a:xfrm>
            <a:prstGeom prst="lin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stealth" w="lg" len="med"/>
              <a:tailEnd type="stealth" w="lg" len="med"/>
            </a:ln>
            <a:effectLst/>
            <a:scene3d>
              <a:camera prst="orthographicFront"/>
              <a:lightRig rig="sunset" dir="t"/>
            </a:scene3d>
            <a:sp3d prstMaterial="plastic"/>
          </p:spPr>
        </p:cxnSp>
        <p:sp>
          <p:nvSpPr>
            <p:cNvPr id="146" name="Rechthoek 145"/>
            <p:cNvSpPr/>
            <p:nvPr/>
          </p:nvSpPr>
          <p:spPr>
            <a:xfrm>
              <a:off x="2493151" y="4140642"/>
              <a:ext cx="1171389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Apple LiGothic Medium" pitchFamily="1" charset="-120"/>
                </a:rPr>
                <a:t>Cloud / Database</a:t>
              </a:r>
            </a:p>
          </p:txBody>
        </p:sp>
      </p:grpSp>
      <p:pic>
        <p:nvPicPr>
          <p:cNvPr id="21513" name="Picture 4" descr="http://www.ctg2k.com/images/sq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8750" y="4505325"/>
            <a:ext cx="13208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5" name="Rechte verbindingslijn 154"/>
          <p:cNvCxnSpPr/>
          <p:nvPr/>
        </p:nvCxnSpPr>
        <p:spPr bwMode="auto">
          <a:xfrm rot="16200000" flipH="1">
            <a:off x="5545288" y="3126146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sp>
        <p:nvSpPr>
          <p:cNvPr id="158" name="Text Box 26"/>
          <p:cNvSpPr txBox="1">
            <a:spLocks noChangeArrowheads="1"/>
          </p:cNvSpPr>
          <p:nvPr/>
        </p:nvSpPr>
        <p:spPr bwMode="auto">
          <a:xfrm>
            <a:off x="7250113" y="1609725"/>
            <a:ext cx="17287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  <a:latin typeface="+mj-lt"/>
              <a:ea typeface="Apple LiGothic Medium" pitchFamily="1" charset="-120"/>
            </a:endParaRPr>
          </a:p>
        </p:txBody>
      </p:sp>
      <p:pic>
        <p:nvPicPr>
          <p:cNvPr id="21516" name="Picture 14" descr="http://t1.gstatic.com/images?q=tbn:ANd9GcTD3Mfkeo2CyF0sxMvr2qKRhMn_CNoew109JATx-eWN5mK-LQ9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8125" y="1438275"/>
            <a:ext cx="1331913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479425" y="2628900"/>
            <a:ext cx="871538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Computer</a:t>
            </a:r>
          </a:p>
        </p:txBody>
      </p:sp>
      <p:sp>
        <p:nvSpPr>
          <p:cNvPr id="124" name="Text Box 26"/>
          <p:cNvSpPr txBox="1">
            <a:spLocks noChangeArrowheads="1"/>
          </p:cNvSpPr>
          <p:nvPr/>
        </p:nvSpPr>
        <p:spPr bwMode="auto">
          <a:xfrm>
            <a:off x="1660525" y="2392363"/>
            <a:ext cx="1728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iTask App</a:t>
            </a:r>
            <a:b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</a:b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</p:txBody>
      </p:sp>
      <p:sp>
        <p:nvSpPr>
          <p:cNvPr id="126" name="Text Box 11"/>
          <p:cNvSpPr txBox="1">
            <a:spLocks noChangeArrowheads="1"/>
          </p:cNvSpPr>
          <p:nvPr/>
        </p:nvSpPr>
        <p:spPr bwMode="auto">
          <a:xfrm>
            <a:off x="2151063" y="2635250"/>
            <a:ext cx="665162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Laptop</a:t>
            </a:r>
          </a:p>
        </p:txBody>
      </p:sp>
      <p:sp>
        <p:nvSpPr>
          <p:cNvPr id="135" name="Text Box 26"/>
          <p:cNvSpPr txBox="1">
            <a:spLocks noChangeArrowheads="1"/>
          </p:cNvSpPr>
          <p:nvPr/>
        </p:nvSpPr>
        <p:spPr bwMode="auto">
          <a:xfrm>
            <a:off x="3470275" y="2414588"/>
            <a:ext cx="17287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</p:txBody>
      </p:sp>
      <p:pic>
        <p:nvPicPr>
          <p:cNvPr id="2152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3488" y="1449388"/>
            <a:ext cx="1254125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" name="Text Box 11"/>
          <p:cNvSpPr txBox="1">
            <a:spLocks noChangeArrowheads="1"/>
          </p:cNvSpPr>
          <p:nvPr/>
        </p:nvSpPr>
        <p:spPr bwMode="auto">
          <a:xfrm>
            <a:off x="5084763" y="2632075"/>
            <a:ext cx="1143000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 Smart Phone</a:t>
            </a:r>
          </a:p>
        </p:txBody>
      </p:sp>
      <p:pic>
        <p:nvPicPr>
          <p:cNvPr id="21523" name="Picture 6" descr="http://t0.gstatic.com/images?q=tbn:ANd9GcRcEyxBMWonDK-GZbJ3nVKmOQPYBbkpmOQ5VZu5dRGU4ezPkxSfG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49638" y="1457325"/>
            <a:ext cx="1252537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" name="Text Box 11"/>
          <p:cNvSpPr txBox="1">
            <a:spLocks noChangeArrowheads="1"/>
          </p:cNvSpPr>
          <p:nvPr/>
        </p:nvSpPr>
        <p:spPr bwMode="auto">
          <a:xfrm>
            <a:off x="3748088" y="2638425"/>
            <a:ext cx="657225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Tablet</a:t>
            </a:r>
          </a:p>
        </p:txBody>
      </p:sp>
      <p:pic>
        <p:nvPicPr>
          <p:cNvPr id="21525" name="Picture 12" descr="http://t0.gstatic.com/images?q=tbn:ANd9GcQPcUK-jQHjZ9nGPSz8DRN1CNeu3oylNntHZy8iXQ_WMkDecXJXo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38325" y="1449388"/>
            <a:ext cx="1284288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57150"/>
            <a:ext cx="9067800" cy="838200"/>
          </a:xfrm>
        </p:spPr>
        <p:txBody>
          <a:bodyPr/>
          <a:lstStyle/>
          <a:p>
            <a:pPr algn="ctr"/>
            <a:r>
              <a:rPr lang="en-US" altLang="nl-NL" i="1" smtClean="0"/>
              <a:t>Modern Ways of Working</a:t>
            </a:r>
          </a:p>
        </p:txBody>
      </p:sp>
      <p:sp>
        <p:nvSpPr>
          <p:cNvPr id="718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extLst/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6B73ABE3-8A2B-40D7-AB87-7F4048903C77}" type="slidenum">
              <a:rPr lang="en-US" altLang="nl-NL" sz="1400">
                <a:latin typeface="Times New Roman" pitchFamily="18" charset="0"/>
              </a:rPr>
              <a:pPr>
                <a:defRPr/>
              </a:pPr>
              <a:t>3</a:t>
            </a:fld>
            <a:endParaRPr lang="en-US" altLang="nl-NL" sz="1400">
              <a:latin typeface="Times New Roman" pitchFamily="18" charset="0"/>
            </a:endParaRPr>
          </a:p>
        </p:txBody>
      </p:sp>
      <p:pic>
        <p:nvPicPr>
          <p:cNvPr id="21528" name="Picture 10" descr="https://encrypted-tbn3.gstatic.com/images?q=tbn:ANd9GcQFtXGFoJqIRMuzqx0Y1oDlSMATGRzmmlWRJcsRfM5EVqs7j78J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19900" y="879475"/>
            <a:ext cx="787400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9" name="Picture 2" descr="https://encrypted-tbn0.gstatic.com/images?q=tbn:ANd9GcTsmclWlsB584uZ0CPJF49VqrHEVlbO-Acv1iNHzZsRlhxSicCgOQ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78588" y="1609725"/>
            <a:ext cx="14922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30" name="Text Box 11"/>
          <p:cNvSpPr txBox="1">
            <a:spLocks noChangeArrowheads="1"/>
          </p:cNvSpPr>
          <p:nvPr/>
        </p:nvSpPr>
        <p:spPr bwMode="auto">
          <a:xfrm>
            <a:off x="6611938" y="2628900"/>
            <a:ext cx="1927225" cy="274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1200">
                <a:solidFill>
                  <a:schemeClr val="tx1"/>
                </a:solidFill>
                <a:ea typeface="Apple LiGothic Medium"/>
                <a:cs typeface="Apple LiGothic Medium"/>
              </a:rPr>
              <a:t> Smart Everything / IoT</a:t>
            </a:r>
          </a:p>
        </p:txBody>
      </p:sp>
      <p:cxnSp>
        <p:nvCxnSpPr>
          <p:cNvPr id="40" name="Rechte verbindingslijn 154"/>
          <p:cNvCxnSpPr/>
          <p:nvPr/>
        </p:nvCxnSpPr>
        <p:spPr bwMode="auto">
          <a:xfrm rot="16200000" flipH="1">
            <a:off x="7453652" y="3124798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sp>
        <p:nvSpPr>
          <p:cNvPr id="2" name="Text Box 83"/>
          <p:cNvSpPr txBox="1">
            <a:spLocks noChangeArrowheads="1"/>
          </p:cNvSpPr>
          <p:nvPr/>
        </p:nvSpPr>
        <p:spPr bwMode="auto">
          <a:xfrm>
            <a:off x="5984875" y="5607050"/>
            <a:ext cx="1157288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nl-NL" sz="1200">
                <a:solidFill>
                  <a:schemeClr val="bg1"/>
                </a:solidFill>
                <a:latin typeface="Arial" charset="0"/>
              </a:rPr>
              <a:t>Notify everyone</a:t>
            </a:r>
          </a:p>
          <a:p>
            <a:pPr algn="ctr">
              <a:spcBef>
                <a:spcPct val="20000"/>
              </a:spcBef>
            </a:pPr>
            <a:r>
              <a:rPr lang="nl-NL" sz="1200">
                <a:solidFill>
                  <a:schemeClr val="bg1"/>
                </a:solidFill>
                <a:latin typeface="Arial" charset="0"/>
              </a:rPr>
              <a:t>when data </a:t>
            </a:r>
          </a:p>
          <a:p>
            <a:pPr algn="ctr">
              <a:spcBef>
                <a:spcPct val="20000"/>
              </a:spcBef>
            </a:pPr>
            <a:r>
              <a:rPr lang="nl-NL" sz="1200">
                <a:solidFill>
                  <a:schemeClr val="bg1"/>
                </a:solidFill>
                <a:latin typeface="Arial" charset="0"/>
              </a:rPr>
              <a:t>changes</a:t>
            </a:r>
          </a:p>
        </p:txBody>
      </p:sp>
      <p:sp>
        <p:nvSpPr>
          <p:cNvPr id="21570" name="AutoShape 77" descr="Afbeeldingsresultaat voor apple watch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endParaRPr lang="en-US" sz="1800"/>
          </a:p>
        </p:txBody>
      </p:sp>
      <p:sp>
        <p:nvSpPr>
          <p:cNvPr id="21571" name="AutoShape 79" descr="Afbeeldingsresultaat voor apple watch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endParaRPr lang="en-US" sz="1800"/>
          </a:p>
        </p:txBody>
      </p:sp>
      <p:pic>
        <p:nvPicPr>
          <p:cNvPr id="21572" name="Picture 81" descr="Apple_Watch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59725" y="1363663"/>
            <a:ext cx="1036638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3946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0659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a1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70660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23B73A15-6AB0-45B8-AD5D-9DF9BCC07A7F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30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661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13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2707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a2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72708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A2875F8-4324-4397-8D53-AD4EEC4FDD87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31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2709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334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4755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a3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74756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16F4DBE-FD71-42C2-A568-CB2A8F7071E7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32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757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6803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76804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76805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48C3529-199B-4AA8-94FA-4F96F6FA2299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33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6806" name="Line 10"/>
          <p:cNvSpPr>
            <a:spLocks noChangeShapeType="1"/>
          </p:cNvSpPr>
          <p:nvPr/>
        </p:nvSpPr>
        <p:spPr bwMode="auto">
          <a:xfrm flipH="1">
            <a:off x="3816350" y="3617913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7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6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78850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78851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C12348A-2A2E-496A-A623-C8DA17A143E2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34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8852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853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2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80899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80900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80901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A4FC228-AF62-4B0F-84BE-62FC93E1F1A1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35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0902" name="Line 9"/>
          <p:cNvSpPr>
            <a:spLocks noChangeShapeType="1"/>
          </p:cNvSpPr>
          <p:nvPr/>
        </p:nvSpPr>
        <p:spPr bwMode="auto">
          <a:xfrm>
            <a:off x="3840163" y="3095625"/>
            <a:ext cx="531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3" name="Line 10"/>
          <p:cNvSpPr>
            <a:spLocks noChangeShapeType="1"/>
          </p:cNvSpPr>
          <p:nvPr/>
        </p:nvSpPr>
        <p:spPr bwMode="auto">
          <a:xfrm flipH="1">
            <a:off x="3816350" y="3617913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4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82946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82948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601DF45-1B61-45E3-9182-4D077C6C54D1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36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2949" name="Oval 5"/>
          <p:cNvSpPr>
            <a:spLocks noChangeArrowheads="1"/>
          </p:cNvSpPr>
          <p:nvPr/>
        </p:nvSpPr>
        <p:spPr bwMode="auto">
          <a:xfrm>
            <a:off x="6278563" y="2851150"/>
            <a:ext cx="1041400" cy="941388"/>
          </a:xfrm>
          <a:prstGeom prst="ellipse">
            <a:avLst/>
          </a:prstGeom>
          <a:solidFill>
            <a:srgbClr val="00CCFF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a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82950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2951" name="Line 9"/>
          <p:cNvSpPr>
            <a:spLocks noChangeShapeType="1"/>
          </p:cNvSpPr>
          <p:nvPr/>
        </p:nvSpPr>
        <p:spPr bwMode="auto">
          <a:xfrm>
            <a:off x="3840163" y="3095625"/>
            <a:ext cx="531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10"/>
          <p:cNvSpPr>
            <a:spLocks noChangeShapeType="1"/>
          </p:cNvSpPr>
          <p:nvPr/>
        </p:nvSpPr>
        <p:spPr bwMode="auto">
          <a:xfrm flipH="1">
            <a:off x="3816350" y="3617913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11"/>
          <p:cNvSpPr>
            <a:spLocks noChangeShapeType="1"/>
          </p:cNvSpPr>
          <p:nvPr/>
        </p:nvSpPr>
        <p:spPr bwMode="auto">
          <a:xfrm>
            <a:off x="5559425" y="3303588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Vrije vorm 14"/>
          <p:cNvSpPr/>
          <p:nvPr/>
        </p:nvSpPr>
        <p:spPr bwMode="auto">
          <a:xfrm>
            <a:off x="3735421" y="2313720"/>
            <a:ext cx="2355817" cy="537430"/>
          </a:xfrm>
          <a:custGeom>
            <a:avLst/>
            <a:gdLst>
              <a:gd name="connsiteX0" fmla="*/ 0 w 2607013"/>
              <a:gd name="connsiteY0" fmla="*/ 538343 h 570768"/>
              <a:gd name="connsiteX1" fmla="*/ 1199745 w 2607013"/>
              <a:gd name="connsiteY1" fmla="*/ 79 h 570768"/>
              <a:gd name="connsiteX2" fmla="*/ 2607013 w 2607013"/>
              <a:gd name="connsiteY2" fmla="*/ 570768 h 57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7013" h="570768">
                <a:moveTo>
                  <a:pt x="0" y="538343"/>
                </a:moveTo>
                <a:cubicBezTo>
                  <a:pt x="382621" y="266509"/>
                  <a:pt x="765243" y="-5325"/>
                  <a:pt x="1199745" y="79"/>
                </a:cubicBezTo>
                <a:cubicBezTo>
                  <a:pt x="1634247" y="5483"/>
                  <a:pt x="2120630" y="288125"/>
                  <a:pt x="2607013" y="57076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Rechte verbindingslijn met pijl 16"/>
          <p:cNvCxnSpPr/>
          <p:nvPr/>
        </p:nvCxnSpPr>
        <p:spPr bwMode="auto">
          <a:xfrm>
            <a:off x="5933872" y="2756170"/>
            <a:ext cx="291830" cy="160370"/>
          </a:xfrm>
          <a:prstGeom prst="straightConnector1">
            <a:avLst/>
          </a:prstGeom>
          <a:solidFill>
            <a:schemeClr val="tx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479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None/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  <a:p>
            <a:pPr marL="1295400" lvl="2" indent="-3810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ingdings" pitchFamily="2" charset="2"/>
              <a:buChar char="•"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84995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3BE1A8C-89D7-4BD9-919D-03BF959E9CFA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37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4996" name="Oval 5"/>
          <p:cNvSpPr>
            <a:spLocks noChangeArrowheads="1"/>
          </p:cNvSpPr>
          <p:nvPr/>
        </p:nvSpPr>
        <p:spPr bwMode="auto">
          <a:xfrm>
            <a:off x="6278563" y="2851150"/>
            <a:ext cx="1041400" cy="941388"/>
          </a:xfrm>
          <a:prstGeom prst="ellipse">
            <a:avLst/>
          </a:prstGeom>
          <a:solidFill>
            <a:srgbClr val="00CCFF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a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84997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hthoek 8"/>
          <p:cNvSpPr>
            <a:spLocks noChangeArrowheads="1"/>
          </p:cNvSpPr>
          <p:nvPr/>
        </p:nvSpPr>
        <p:spPr bwMode="auto">
          <a:xfrm>
            <a:off x="3341761" y="1133475"/>
            <a:ext cx="1414463" cy="23336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663" y="26988"/>
            <a:ext cx="9067800" cy="838200"/>
          </a:xfrm>
        </p:spPr>
        <p:txBody>
          <a:bodyPr/>
          <a:lstStyle/>
          <a:p>
            <a:pPr marL="342900" indent="-342900" algn="ctr"/>
            <a:r>
              <a:rPr lang="en-US" sz="1800" i="1" smtClean="0">
                <a:solidFill>
                  <a:srgbClr val="FF0000"/>
                </a:solidFill>
              </a:rPr>
              <a:t>Core</a:t>
            </a:r>
            <a:r>
              <a:rPr lang="en-US" sz="1800" i="1" smtClean="0">
                <a:solidFill>
                  <a:srgbClr val="FFFF00"/>
                </a:solidFill>
              </a:rPr>
              <a:t> - Task Values</a:t>
            </a:r>
          </a:p>
        </p:txBody>
      </p:sp>
      <p:sp>
        <p:nvSpPr>
          <p:cNvPr id="87042" name="Oval 4"/>
          <p:cNvSpPr>
            <a:spLocks noChangeArrowheads="1"/>
          </p:cNvSpPr>
          <p:nvPr/>
        </p:nvSpPr>
        <p:spPr bwMode="auto">
          <a:xfrm>
            <a:off x="2797175" y="2851150"/>
            <a:ext cx="1042988" cy="941388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NoValue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4371975" y="2851150"/>
            <a:ext cx="1041400" cy="941388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</a:t>
            </a:r>
            <a:r>
              <a:rPr lang="en-US" sz="1800">
                <a:solidFill>
                  <a:schemeClr val="bg2"/>
                </a:solidFill>
              </a:rPr>
              <a:t>a</a:t>
            </a:r>
            <a:r>
              <a:rPr lang="en-US" sz="1800">
                <a:solidFill>
                  <a:schemeClr val="accent2"/>
                </a:solidFill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87044" name="Tijdelijke aanduiding voor dianummer 3"/>
          <p:cNvSpPr txBox="1">
            <a:spLocks noGrp="1"/>
          </p:cNvSpPr>
          <p:nvPr/>
        </p:nvSpPr>
        <p:spPr bwMode="auto">
          <a:xfrm>
            <a:off x="8424863" y="65532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3993FE7-FBE3-47D1-A6CC-6CDE79A2829F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38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6278563" y="2851150"/>
            <a:ext cx="1041400" cy="941388"/>
          </a:xfrm>
          <a:prstGeom prst="ellipse">
            <a:avLst/>
          </a:prstGeom>
          <a:solidFill>
            <a:srgbClr val="00CCFF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Value a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110600" name="Rectangle 3"/>
          <p:cNvSpPr>
            <a:spLocks noChangeArrowheads="1"/>
          </p:cNvSpPr>
          <p:nvPr/>
        </p:nvSpPr>
        <p:spPr bwMode="auto">
          <a:xfrm>
            <a:off x="0" y="865188"/>
            <a:ext cx="9067800" cy="614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task of type 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Task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en-US" sz="1600" dirty="0" smtClean="0">
                <a:solidFill>
                  <a:schemeClr val="tx1"/>
                </a:solidFill>
                <a:latin typeface="+mj-lt"/>
              </a:rPr>
              <a:t>produces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as result: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a     	=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NoValue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   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		    	|     </a:t>
            </a:r>
            <a:r>
              <a:rPr kumimoji="0" lang="en-US" sz="1600" dirty="0">
                <a:solidFill>
                  <a:srgbClr val="FFC000"/>
                </a:solidFill>
                <a:latin typeface="+mj-lt"/>
              </a:rPr>
              <a:t>Value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Stability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::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Stability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  	:==   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Bool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chemeClr val="folHlink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While the task is going on, its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value </a:t>
            </a:r>
            <a:r>
              <a:rPr kumimoji="0" lang="en-US" sz="1600" dirty="0">
                <a:solidFill>
                  <a:schemeClr val="tx1"/>
                </a:solidFill>
                <a:latin typeface="+mj-lt"/>
              </a:rPr>
              <a:t>may </a:t>
            </a:r>
            <a:r>
              <a:rPr kumimoji="0" lang="en-US" sz="1600" dirty="0">
                <a:solidFill>
                  <a:srgbClr val="FFFF00"/>
                </a:solidFill>
                <a:latin typeface="+mj-lt"/>
              </a:rPr>
              <a:t>change over time</a:t>
            </a:r>
          </a:p>
          <a:p>
            <a:pPr marL="990600" lvl="1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400" dirty="0">
                <a:latin typeface="+mj-lt"/>
              </a:rPr>
              <a:t>Values can be of </a:t>
            </a:r>
            <a:r>
              <a:rPr kumimoji="0" lang="en-US" sz="1400" i="1" dirty="0">
                <a:solidFill>
                  <a:srgbClr val="FFFF00"/>
                </a:solidFill>
                <a:latin typeface="+mj-lt"/>
              </a:rPr>
              <a:t>any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 type</a:t>
            </a:r>
            <a:r>
              <a:rPr kumimoji="0" lang="en-US" sz="1400" dirty="0">
                <a:latin typeface="+mj-lt"/>
              </a:rPr>
              <a:t>: user defined, higher order (</a:t>
            </a:r>
            <a:r>
              <a:rPr kumimoji="0" lang="en-US" sz="1400" dirty="0" err="1">
                <a:latin typeface="+mj-lt"/>
              </a:rPr>
              <a:t>e.g</a:t>
            </a:r>
            <a:r>
              <a:rPr kumimoji="0" lang="en-US" sz="1400" dirty="0">
                <a:latin typeface="+mj-lt"/>
              </a:rPr>
              <a:t> another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task</a:t>
            </a:r>
            <a:r>
              <a:rPr kumimoji="0" lang="en-US" sz="1400" dirty="0">
                <a:latin typeface="+mj-lt"/>
              </a:rPr>
              <a:t> or a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function</a:t>
            </a:r>
            <a:r>
              <a:rPr kumimoji="0" lang="en-US" sz="1400" dirty="0">
                <a:latin typeface="+mj-lt"/>
              </a:rPr>
              <a:t>) </a:t>
            </a:r>
          </a:p>
          <a:p>
            <a:pPr marL="990600" lvl="1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400" dirty="0">
                <a:latin typeface="+mj-lt"/>
              </a:rPr>
              <a:t>The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current value </a:t>
            </a:r>
            <a:r>
              <a:rPr kumimoji="0" lang="en-US" sz="1400" dirty="0">
                <a:latin typeface="+mj-lt"/>
              </a:rPr>
              <a:t>can be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observed</a:t>
            </a:r>
            <a:r>
              <a:rPr kumimoji="0" lang="en-US" sz="1400" dirty="0">
                <a:latin typeface="+mj-lt"/>
              </a:rPr>
              <a:t> by other </a:t>
            </a:r>
            <a:r>
              <a:rPr kumimoji="0" lang="en-US" sz="1400" dirty="0" smtClean="0">
                <a:latin typeface="+mj-lt"/>
              </a:rPr>
              <a:t>tasks</a:t>
            </a:r>
            <a:endParaRPr kumimoji="0" lang="en-US" sz="1400" dirty="0">
              <a:solidFill>
                <a:srgbClr val="FFFF00"/>
              </a:solidFill>
              <a:latin typeface="+mj-lt"/>
            </a:endParaRPr>
          </a:p>
          <a:p>
            <a:pPr marL="990600" lvl="1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r>
              <a:rPr kumimoji="0" lang="en-US" sz="1400" dirty="0">
                <a:latin typeface="+mj-lt"/>
              </a:rPr>
              <a:t>Tasks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never terminate</a:t>
            </a:r>
            <a:r>
              <a:rPr kumimoji="0" lang="en-US" sz="1400" dirty="0">
                <a:latin typeface="+mj-lt"/>
              </a:rPr>
              <a:t>, but are </a:t>
            </a:r>
            <a:r>
              <a:rPr kumimoji="0" lang="en-US" sz="1400" dirty="0" smtClean="0">
                <a:solidFill>
                  <a:srgbClr val="FFFF00"/>
                </a:solidFill>
                <a:latin typeface="+mj-lt"/>
              </a:rPr>
              <a:t>garbage collected </a:t>
            </a:r>
            <a:r>
              <a:rPr kumimoji="0" lang="en-US" sz="1400" dirty="0">
                <a:latin typeface="+mj-lt"/>
              </a:rPr>
              <a:t>if they are not needed anymore</a:t>
            </a:r>
            <a:endParaRPr kumimoji="0" lang="en-US" sz="1400" dirty="0">
              <a:solidFill>
                <a:srgbClr val="FFFF00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Tx/>
              <a:buBlip>
                <a:blip r:embed="rId3"/>
              </a:buBlip>
            </a:pPr>
            <a:r>
              <a:rPr kumimoji="0" lang="en-US" sz="1600" dirty="0" smtClean="0">
                <a:latin typeface="+mj-lt"/>
              </a:rPr>
              <a:t>A task actually returns a value of type </a:t>
            </a:r>
            <a:r>
              <a:rPr kumimoji="0" lang="en-US" sz="1600" dirty="0" err="1" smtClean="0">
                <a:solidFill>
                  <a:srgbClr val="FF99FF"/>
                </a:solidFill>
                <a:latin typeface="+mj-lt"/>
              </a:rPr>
              <a:t>TaskResult</a:t>
            </a:r>
            <a:endParaRPr kumimoji="0" lang="en-US" sz="1600" dirty="0" smtClean="0">
              <a:solidFill>
                <a:srgbClr val="FF99FF"/>
              </a:solidFill>
              <a:latin typeface="+mj-lt"/>
            </a:endParaRP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FontTx/>
              <a:buBlip>
                <a:blip r:embed="rId3"/>
              </a:buBlip>
            </a:pPr>
            <a:endParaRPr kumimoji="0" lang="en-US" sz="1600" dirty="0" smtClean="0">
              <a:solidFill>
                <a:schemeClr val="tx1"/>
              </a:solidFill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latin typeface="+mj-lt"/>
              </a:rPr>
              <a:t>::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TaskResult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</a:t>
            </a:r>
            <a:r>
              <a:rPr kumimoji="0" lang="en-US" sz="1600" dirty="0">
                <a:latin typeface="+mj-lt"/>
              </a:rPr>
              <a:t>a 	=        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ValRes</a:t>
            </a:r>
            <a:r>
              <a:rPr kumimoji="0" lang="en-US" sz="1600" dirty="0">
                <a:latin typeface="+mj-lt"/>
              </a:rPr>
              <a:t> 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TimeStamp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(</a:t>
            </a:r>
            <a:r>
              <a:rPr kumimoji="0" lang="en-US" sz="1600" dirty="0" err="1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 </a:t>
            </a:r>
            <a:r>
              <a:rPr kumimoji="0" lang="en-US" sz="1600" dirty="0">
                <a:latin typeface="+mj-lt"/>
              </a:rPr>
              <a:t>a</a:t>
            </a: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) </a:t>
            </a: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None/>
            </a:pPr>
            <a:r>
              <a:rPr kumimoji="0" lang="en-US" sz="1600" dirty="0">
                <a:solidFill>
                  <a:srgbClr val="FF99FF"/>
                </a:solidFill>
                <a:latin typeface="+mj-lt"/>
              </a:rPr>
              <a:t>			</a:t>
            </a:r>
            <a:r>
              <a:rPr kumimoji="0" lang="en-US" sz="1600" dirty="0">
                <a:latin typeface="+mj-lt"/>
              </a:rPr>
              <a:t>|   </a:t>
            </a:r>
            <a:r>
              <a:rPr kumimoji="0" lang="en-US" sz="1600" b="1" dirty="0">
                <a:latin typeface="+mj-lt"/>
                <a:sym typeface="Symbol" pitchFamily="18" charset="2"/>
              </a:rPr>
              <a:t></a:t>
            </a:r>
            <a:r>
              <a:rPr kumimoji="0" lang="en-US" sz="1600" dirty="0">
                <a:latin typeface="+mj-lt"/>
                <a:sym typeface="Symbol" pitchFamily="18" charset="2"/>
              </a:rPr>
              <a:t> </a:t>
            </a:r>
            <a:r>
              <a:rPr kumimoji="0" lang="en-US" sz="1600" dirty="0">
                <a:latin typeface="+mj-lt"/>
              </a:rPr>
              <a:t>e:  </a:t>
            </a:r>
            <a:r>
              <a:rPr kumimoji="0" lang="en-US" sz="1600" dirty="0" err="1">
                <a:solidFill>
                  <a:srgbClr val="FFC000"/>
                </a:solidFill>
                <a:latin typeface="+mj-lt"/>
              </a:rPr>
              <a:t>ExcRes</a:t>
            </a:r>
            <a:r>
              <a:rPr kumimoji="0" lang="en-US" sz="1600" dirty="0">
                <a:latin typeface="+mj-lt"/>
              </a:rPr>
              <a:t> e                                          &amp;  </a:t>
            </a:r>
            <a:r>
              <a:rPr kumimoji="0" lang="en-US" sz="1600" dirty="0" err="1">
                <a:solidFill>
                  <a:srgbClr val="66FF33"/>
                </a:solidFill>
                <a:latin typeface="+mj-lt"/>
              </a:rPr>
              <a:t>iTask</a:t>
            </a:r>
            <a:r>
              <a:rPr kumimoji="0" lang="en-US" sz="1600" dirty="0">
                <a:latin typeface="+mj-lt"/>
              </a:rPr>
              <a:t> e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Blip>
                <a:blip r:embed="rId3"/>
              </a:buBlip>
            </a:pPr>
            <a:r>
              <a:rPr kumimoji="0" lang="en-US" sz="1400" dirty="0" smtClean="0">
                <a:solidFill>
                  <a:schemeClr val="tx1"/>
                </a:solidFill>
                <a:latin typeface="+mj-lt"/>
              </a:rPr>
              <a:t>It either returns </a:t>
            </a:r>
            <a:r>
              <a:rPr kumimoji="0" lang="en-US" sz="1400" dirty="0">
                <a:solidFill>
                  <a:schemeClr val="tx1"/>
                </a:solidFill>
                <a:latin typeface="+mj-lt"/>
              </a:rPr>
              <a:t>a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time </a:t>
            </a:r>
            <a:r>
              <a:rPr kumimoji="0" lang="en-US" sz="1400" dirty="0" smtClean="0">
                <a:solidFill>
                  <a:srgbClr val="FFFF00"/>
                </a:solidFill>
                <a:latin typeface="+mj-lt"/>
              </a:rPr>
              <a:t>stamped </a:t>
            </a:r>
            <a:r>
              <a:rPr kumimoji="0" lang="en-US" sz="1400" dirty="0" smtClean="0">
                <a:latin typeface="+mj-lt"/>
              </a:rPr>
              <a:t>(version number) </a:t>
            </a:r>
            <a:r>
              <a:rPr kumimoji="0" lang="en-US" sz="1400" dirty="0" err="1" smtClean="0">
                <a:solidFill>
                  <a:srgbClr val="FF99FF"/>
                </a:solidFill>
                <a:latin typeface="+mj-lt"/>
              </a:rPr>
              <a:t>TaskValue</a:t>
            </a:r>
            <a:r>
              <a:rPr kumimoji="0" lang="en-US" sz="1400" dirty="0" smtClean="0">
                <a:latin typeface="+mj-lt"/>
              </a:rPr>
              <a:t>, </a:t>
            </a:r>
            <a:r>
              <a:rPr kumimoji="0" lang="en-US" sz="1600" dirty="0" smtClean="0">
                <a:latin typeface="+mj-lt"/>
              </a:rPr>
              <a:t/>
            </a:r>
            <a:br>
              <a:rPr kumimoji="0" lang="en-US" sz="1600" dirty="0" smtClean="0">
                <a:latin typeface="+mj-lt"/>
              </a:rPr>
            </a:br>
            <a:r>
              <a:rPr kumimoji="0" lang="en-US" sz="1400" dirty="0" smtClean="0">
                <a:latin typeface="+mj-lt"/>
              </a:rPr>
              <a:t>or it may </a:t>
            </a:r>
            <a:r>
              <a:rPr kumimoji="0" lang="en-US" sz="1400" dirty="0">
                <a:latin typeface="+mj-lt"/>
              </a:rPr>
              <a:t>raise an </a:t>
            </a:r>
            <a:r>
              <a:rPr kumimoji="0" lang="en-US" sz="1400" dirty="0">
                <a:solidFill>
                  <a:srgbClr val="FFFF00"/>
                </a:solidFill>
                <a:latin typeface="+mj-lt"/>
              </a:rPr>
              <a:t>exception</a:t>
            </a:r>
            <a:r>
              <a:rPr kumimoji="0" lang="en-US" sz="1400" dirty="0">
                <a:latin typeface="+mj-lt"/>
              </a:rPr>
              <a:t> </a:t>
            </a:r>
            <a:r>
              <a:rPr kumimoji="0" lang="en-US" sz="1400" dirty="0" smtClean="0">
                <a:latin typeface="+mj-lt"/>
              </a:rPr>
              <a:t>of </a:t>
            </a:r>
            <a:r>
              <a:rPr kumimoji="0" lang="en-US" sz="1400" i="1" dirty="0" smtClean="0">
                <a:latin typeface="+mj-lt"/>
              </a:rPr>
              <a:t>any</a:t>
            </a:r>
            <a:r>
              <a:rPr kumimoji="0" lang="en-US" sz="1400" dirty="0" smtClean="0">
                <a:latin typeface="+mj-lt"/>
              </a:rPr>
              <a:t> type (for which the class </a:t>
            </a:r>
            <a:r>
              <a:rPr kumimoji="0" lang="en-US" sz="1400" dirty="0" err="1" smtClean="0">
                <a:solidFill>
                  <a:srgbClr val="66FF33"/>
                </a:solidFill>
                <a:latin typeface="+mj-lt"/>
              </a:rPr>
              <a:t>iTasks</a:t>
            </a:r>
            <a:r>
              <a:rPr kumimoji="0" lang="en-US" sz="1400" dirty="0" smtClean="0">
                <a:latin typeface="+mj-lt"/>
              </a:rPr>
              <a:t> exists)</a:t>
            </a:r>
            <a:endParaRPr kumimoji="0" lang="en-US" sz="1400" dirty="0">
              <a:latin typeface="+mj-lt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</a:pPr>
            <a:r>
              <a:rPr kumimoji="0" lang="en-US" sz="1400" dirty="0" smtClean="0">
                <a:latin typeface="+mj-lt"/>
              </a:rPr>
              <a:t> </a:t>
            </a:r>
            <a:endParaRPr kumimoji="0" lang="en-US" sz="1400" dirty="0">
              <a:latin typeface="+mj-lt"/>
            </a:endParaRPr>
          </a:p>
          <a:p>
            <a:pPr marL="533400" indent="-533400" eaLnBrk="0" hangingPunct="0">
              <a:spcBef>
                <a:spcPct val="20000"/>
              </a:spcBef>
              <a:buClr>
                <a:srgbClr val="99CCFF"/>
              </a:buClr>
              <a:buFont typeface="Webdings" pitchFamily="18" charset="2"/>
              <a:buBlip>
                <a:blip r:embed="rId3"/>
              </a:buBlip>
            </a:pPr>
            <a:endParaRPr kumimoji="0" lang="en-US" sz="16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87047" name="Line 9"/>
          <p:cNvSpPr>
            <a:spLocks noChangeShapeType="1"/>
          </p:cNvSpPr>
          <p:nvPr/>
        </p:nvSpPr>
        <p:spPr bwMode="auto">
          <a:xfrm>
            <a:off x="3840163" y="3095625"/>
            <a:ext cx="531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Line 10"/>
          <p:cNvSpPr>
            <a:spLocks noChangeShapeType="1"/>
          </p:cNvSpPr>
          <p:nvPr/>
        </p:nvSpPr>
        <p:spPr bwMode="auto">
          <a:xfrm flipH="1">
            <a:off x="3816350" y="3617913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Line 11"/>
          <p:cNvSpPr>
            <a:spLocks noChangeShapeType="1"/>
          </p:cNvSpPr>
          <p:nvPr/>
        </p:nvSpPr>
        <p:spPr bwMode="auto">
          <a:xfrm>
            <a:off x="5559425" y="3303588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Rechthoek 8"/>
          <p:cNvSpPr>
            <a:spLocks noChangeArrowheads="1"/>
          </p:cNvSpPr>
          <p:nvPr/>
        </p:nvSpPr>
        <p:spPr bwMode="auto">
          <a:xfrm>
            <a:off x="1512888" y="1127125"/>
            <a:ext cx="898525" cy="2397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Vrije vorm 11"/>
          <p:cNvSpPr/>
          <p:nvPr/>
        </p:nvSpPr>
        <p:spPr bwMode="auto">
          <a:xfrm>
            <a:off x="3735421" y="2313720"/>
            <a:ext cx="2355817" cy="537430"/>
          </a:xfrm>
          <a:custGeom>
            <a:avLst/>
            <a:gdLst>
              <a:gd name="connsiteX0" fmla="*/ 0 w 2607013"/>
              <a:gd name="connsiteY0" fmla="*/ 538343 h 570768"/>
              <a:gd name="connsiteX1" fmla="*/ 1199745 w 2607013"/>
              <a:gd name="connsiteY1" fmla="*/ 79 h 570768"/>
              <a:gd name="connsiteX2" fmla="*/ 2607013 w 2607013"/>
              <a:gd name="connsiteY2" fmla="*/ 570768 h 57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7013" h="570768">
                <a:moveTo>
                  <a:pt x="0" y="538343"/>
                </a:moveTo>
                <a:cubicBezTo>
                  <a:pt x="382621" y="266509"/>
                  <a:pt x="765243" y="-5325"/>
                  <a:pt x="1199745" y="79"/>
                </a:cubicBezTo>
                <a:cubicBezTo>
                  <a:pt x="1634247" y="5483"/>
                  <a:pt x="2120630" y="288125"/>
                  <a:pt x="2607013" y="57076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Rechte verbindingslijn met pijl 12"/>
          <p:cNvCxnSpPr/>
          <p:nvPr/>
        </p:nvCxnSpPr>
        <p:spPr bwMode="auto">
          <a:xfrm>
            <a:off x="5933872" y="2756170"/>
            <a:ext cx="291830" cy="160370"/>
          </a:xfrm>
          <a:prstGeom prst="straightConnector1">
            <a:avLst/>
          </a:prstGeom>
          <a:solidFill>
            <a:schemeClr val="tx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42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/>
            <a:r>
              <a:rPr lang="en-US" i="1" dirty="0" smtClean="0"/>
              <a:t>Basic Tasks and Tasks </a:t>
            </a:r>
            <a:r>
              <a:rPr lang="en-US" i="1" dirty="0" err="1" smtClean="0"/>
              <a:t>Combinators</a:t>
            </a:r>
            <a:endParaRPr lang="en-US" i="1" dirty="0" smtClean="0">
              <a:solidFill>
                <a:srgbClr val="FFFF00"/>
              </a:solidFill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99" y="838200"/>
            <a:ext cx="9592733" cy="4776692"/>
          </a:xfrm>
        </p:spPr>
        <p:txBody>
          <a:bodyPr wrap="square" tIns="0" bIns="0">
            <a:spAutoFit/>
          </a:bodyPr>
          <a:lstStyle/>
          <a:p>
            <a:pPr>
              <a:lnSpc>
                <a:spcPct val="90000"/>
              </a:lnSpc>
              <a:defRPr/>
            </a:pPr>
            <a:endParaRPr lang="en-US" sz="1600" dirty="0" smtClean="0">
              <a:latin typeface="+mj-lt"/>
            </a:endParaRPr>
          </a:p>
          <a:p>
            <a:pPr>
              <a:lnSpc>
                <a:spcPct val="90000"/>
              </a:lnSpc>
              <a:buFont typeface="Webdings" pitchFamily="18" charset="2"/>
              <a:buBlip>
                <a:blip r:embed="rId3"/>
              </a:buBlip>
              <a:defRPr/>
            </a:pPr>
            <a:endParaRPr lang="en-US" sz="1600" dirty="0" smtClean="0">
              <a:latin typeface="+mj-lt"/>
            </a:endParaRPr>
          </a:p>
          <a:p>
            <a:pPr>
              <a:lnSpc>
                <a:spcPct val="90000"/>
              </a:lnSpc>
              <a:buFont typeface="Webdings" pitchFamily="18" charset="2"/>
              <a:buBlip>
                <a:blip r:embed="rId3"/>
              </a:buBlip>
              <a:defRPr/>
            </a:pPr>
            <a:endParaRPr lang="en-US" sz="1600" dirty="0" smtClean="0">
              <a:latin typeface="+mj-lt"/>
            </a:endParaRPr>
          </a:p>
          <a:p>
            <a:pPr>
              <a:lnSpc>
                <a:spcPct val="90000"/>
              </a:lnSpc>
              <a:buFont typeface="Webdings" pitchFamily="18" charset="2"/>
              <a:buBlip>
                <a:blip r:embed="rId3"/>
              </a:buBlip>
              <a:defRPr/>
            </a:pPr>
            <a:r>
              <a:rPr lang="en-US" sz="1600" dirty="0" smtClean="0">
                <a:solidFill>
                  <a:srgbClr val="FFC000"/>
                </a:solidFill>
                <a:latin typeface="+mj-lt"/>
              </a:rPr>
              <a:t>Tasks</a:t>
            </a: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solidFill>
                  <a:srgbClr val="66FF33"/>
                </a:solidFill>
                <a:latin typeface="+mj-lt"/>
              </a:rPr>
              <a:t>Basic Tasks</a:t>
            </a:r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Non-interactive</a:t>
            </a:r>
          </a:p>
          <a:p>
            <a:pPr lvl="4">
              <a:lnSpc>
                <a:spcPct val="90000"/>
              </a:lnSpc>
              <a:buFontTx/>
              <a:buBlip>
                <a:blip r:embed="rId3"/>
              </a:buBlip>
              <a:defRPr/>
            </a:pP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return</a:t>
            </a:r>
            <a:r>
              <a:rPr lang="en-US" sz="1600" dirty="0" smtClean="0">
                <a:latin typeface="+mj-lt"/>
              </a:rPr>
              <a:t>,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throw</a:t>
            </a:r>
            <a:r>
              <a:rPr lang="en-US" sz="1600" dirty="0" smtClean="0">
                <a:latin typeface="+mj-lt"/>
              </a:rPr>
              <a:t>,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…</a:t>
            </a:r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Interactive </a:t>
            </a:r>
            <a:r>
              <a:rPr lang="en-US" sz="1600" dirty="0" smtClean="0">
                <a:solidFill>
                  <a:srgbClr val="FFC000"/>
                </a:solidFill>
                <a:latin typeface="+mj-lt"/>
              </a:rPr>
              <a:t>editors</a:t>
            </a:r>
          </a:p>
          <a:p>
            <a:pPr lvl="4">
              <a:lnSpc>
                <a:spcPct val="90000"/>
              </a:lnSpc>
              <a:buFontTx/>
              <a:buBlip>
                <a:blip r:embed="rId3"/>
              </a:buBlip>
              <a:defRPr/>
            </a:pP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interact</a:t>
            </a:r>
            <a:r>
              <a:rPr lang="en-US" sz="1600" dirty="0"/>
              <a:t> , and derived </a:t>
            </a:r>
            <a:r>
              <a:rPr lang="en-US" sz="1600" dirty="0" err="1"/>
              <a:t>combinators</a:t>
            </a:r>
            <a:r>
              <a:rPr lang="en-US" sz="1600" dirty="0"/>
              <a:t> like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+mj-lt"/>
              </a:rPr>
              <a:t>enterInformation</a:t>
            </a:r>
            <a:r>
              <a:rPr lang="en-US" sz="1600" dirty="0" smtClean="0"/>
              <a:t> </a:t>
            </a:r>
            <a:r>
              <a:rPr lang="en-US" sz="1600" dirty="0"/>
              <a:t>,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							</a:t>
            </a:r>
            <a:r>
              <a:rPr lang="en-US" sz="1600" dirty="0" err="1" smtClean="0">
                <a:solidFill>
                  <a:srgbClr val="FFFF00"/>
                </a:solidFill>
                <a:latin typeface="+mj-lt"/>
              </a:rPr>
              <a:t>showInformation</a:t>
            </a:r>
            <a:r>
              <a:rPr lang="en-US" sz="1600" dirty="0" smtClean="0"/>
              <a:t> </a:t>
            </a:r>
            <a:r>
              <a:rPr lang="en-US" sz="1600" dirty="0"/>
              <a:t>,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 …</a:t>
            </a: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endParaRPr lang="en-US" sz="1600" dirty="0" smtClean="0">
              <a:latin typeface="+mj-lt"/>
            </a:endParaRP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solidFill>
                  <a:srgbClr val="66FF33"/>
                </a:solidFill>
                <a:latin typeface="+mj-lt"/>
              </a:rPr>
              <a:t>Combinators</a:t>
            </a:r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Sequential</a:t>
            </a:r>
          </a:p>
          <a:p>
            <a:pPr lvl="4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step</a:t>
            </a:r>
            <a:r>
              <a:rPr lang="en-US" sz="1600" dirty="0" smtClean="0">
                <a:latin typeface="+mj-lt"/>
              </a:rPr>
              <a:t>, and derived </a:t>
            </a:r>
            <a:r>
              <a:rPr lang="en-US" sz="1600" dirty="0" err="1" smtClean="0">
                <a:latin typeface="+mj-lt"/>
              </a:rPr>
              <a:t>combinators</a:t>
            </a:r>
            <a:r>
              <a:rPr lang="en-US" sz="1600" dirty="0" smtClean="0">
                <a:latin typeface="+mj-lt"/>
              </a:rPr>
              <a:t> like 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&gt;&gt;*</a:t>
            </a:r>
            <a:r>
              <a:rPr lang="en-US" sz="1600" dirty="0"/>
              <a:t> 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FF00"/>
                </a:solidFill>
              </a:rPr>
              <a:t>&gt;&gt;= </a:t>
            </a:r>
            <a:r>
              <a:rPr lang="en-US" sz="1600" dirty="0"/>
              <a:t>, </a:t>
            </a:r>
            <a:r>
              <a:rPr lang="en-US" sz="1600" dirty="0" smtClean="0">
                <a:solidFill>
                  <a:srgbClr val="FFFF00"/>
                </a:solidFill>
              </a:rPr>
              <a:t>&gt;&gt;|</a:t>
            </a:r>
            <a:r>
              <a:rPr lang="en-US" sz="1600" dirty="0" smtClean="0"/>
              <a:t>,…</a:t>
            </a:r>
            <a:endParaRPr lang="en-US" sz="1600" dirty="0" smtClean="0">
              <a:solidFill>
                <a:srgbClr val="FFFF00"/>
              </a:solidFill>
              <a:latin typeface="+mj-lt"/>
            </a:endParaRPr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Parallel</a:t>
            </a:r>
          </a:p>
          <a:p>
            <a:pPr lvl="4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>
                <a:solidFill>
                  <a:srgbClr val="FFFF00"/>
                </a:solidFill>
                <a:latin typeface="+mj-lt"/>
              </a:rPr>
              <a:t>p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arallel</a:t>
            </a:r>
            <a:r>
              <a:rPr lang="en-US" sz="1600" dirty="0" smtClean="0">
                <a:latin typeface="+mj-lt"/>
              </a:rPr>
              <a:t>, </a:t>
            </a:r>
            <a:r>
              <a:rPr lang="en-US" sz="1600" dirty="0"/>
              <a:t>and derived </a:t>
            </a:r>
            <a:r>
              <a:rPr lang="en-US" sz="1600" dirty="0" err="1"/>
              <a:t>combinators</a:t>
            </a:r>
            <a:r>
              <a:rPr lang="en-US" sz="1600" dirty="0"/>
              <a:t> like 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-&amp;&amp;-</a:t>
            </a:r>
            <a:r>
              <a:rPr lang="en-US" sz="1600" dirty="0" smtClean="0">
                <a:latin typeface="+mj-lt"/>
              </a:rPr>
              <a:t>, 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-||- </a:t>
            </a:r>
            <a:r>
              <a:rPr lang="en-US" sz="1600" dirty="0" smtClean="0"/>
              <a:t>, …</a:t>
            </a:r>
          </a:p>
          <a:p>
            <a:pPr lvl="4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endParaRPr lang="en-US" sz="1600" dirty="0">
              <a:solidFill>
                <a:srgbClr val="FFFF00"/>
              </a:solidFill>
              <a:latin typeface="+mj-lt"/>
            </a:endParaRPr>
          </a:p>
          <a:p>
            <a:pPr lvl="4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endParaRPr lang="en-US" sz="1600" dirty="0" smtClean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56323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122357" y="6553200"/>
            <a:ext cx="1021644" cy="304800"/>
          </a:xfrm>
          <a:noFill/>
        </p:spPr>
        <p:txBody>
          <a:bodyPr/>
          <a:lstStyle/>
          <a:p>
            <a:pPr lvl="1"/>
            <a:fld id="{95B5E839-E02A-4EF0-B6FF-D8C15281E2DB}" type="slidenum">
              <a:rPr lang="en-US" smtClean="0">
                <a:cs typeface="Arial" charset="0"/>
              </a:rPr>
              <a:pPr lvl="1"/>
              <a:t>39</a:t>
            </a:fld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83" descr="IoT-Home-PPT-Slide--edi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9450" y="109538"/>
            <a:ext cx="2314575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Rechthoek 97"/>
          <p:cNvSpPr/>
          <p:nvPr/>
        </p:nvSpPr>
        <p:spPr>
          <a:xfrm>
            <a:off x="225425" y="3362325"/>
            <a:ext cx="8612188" cy="7207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Internet</a:t>
            </a:r>
          </a:p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</p:txBody>
      </p:sp>
      <p:sp>
        <p:nvSpPr>
          <p:cNvPr id="5162" name="tower"/>
          <p:cNvSpPr>
            <a:spLocks noEditPoints="1" noChangeArrowheads="1"/>
          </p:cNvSpPr>
          <p:nvPr/>
        </p:nvSpPr>
        <p:spPr bwMode="auto">
          <a:xfrm>
            <a:off x="3213100" y="4586288"/>
            <a:ext cx="646113" cy="1201737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FontTx/>
              <a:buChar char="•"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1508" name="Groep 111"/>
          <p:cNvGrpSpPr>
            <a:grpSpLocks/>
          </p:cNvGrpSpPr>
          <p:nvPr/>
        </p:nvGrpSpPr>
        <p:grpSpPr bwMode="auto">
          <a:xfrm>
            <a:off x="3419475" y="4168775"/>
            <a:ext cx="812800" cy="488950"/>
            <a:chOff x="2561392" y="4187737"/>
            <a:chExt cx="636600" cy="489634"/>
          </a:xfrm>
        </p:grpSpPr>
        <p:cxnSp>
          <p:nvCxnSpPr>
            <p:cNvPr id="113" name="Rechte verbindingslijn 112"/>
            <p:cNvCxnSpPr/>
            <p:nvPr/>
          </p:nvCxnSpPr>
          <p:spPr bwMode="auto">
            <a:xfrm rot="16200000" flipH="1">
              <a:off x="2454744" y="4356322"/>
              <a:ext cx="337172" cy="1"/>
            </a:xfrm>
            <a:prstGeom prst="lin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stealth" w="lg" len="med"/>
              <a:tailEnd type="stealth" w="lg" len="med"/>
            </a:ln>
            <a:effectLst/>
            <a:scene3d>
              <a:camera prst="orthographicFront"/>
              <a:lightRig rig="sunset" dir="t"/>
            </a:scene3d>
            <a:sp3d prstMaterial="plastic"/>
          </p:spPr>
        </p:cxnSp>
        <p:sp>
          <p:nvSpPr>
            <p:cNvPr id="114" name="Rechthoek 113"/>
            <p:cNvSpPr/>
            <p:nvPr/>
          </p:nvSpPr>
          <p:spPr>
            <a:xfrm>
              <a:off x="2561392" y="4216352"/>
              <a:ext cx="636600" cy="4610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Apple LiGothic Medium" pitchFamily="1" charset="-120"/>
                </a:rPr>
                <a:t>Server</a:t>
              </a:r>
            </a:p>
          </p:txBody>
        </p:sp>
      </p:grpSp>
      <p:cxnSp>
        <p:nvCxnSpPr>
          <p:cNvPr id="117" name="Rechte verbindingslijn 116"/>
          <p:cNvCxnSpPr/>
          <p:nvPr/>
        </p:nvCxnSpPr>
        <p:spPr bwMode="auto">
          <a:xfrm rot="16200000" flipH="1">
            <a:off x="774777" y="3116797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cxnSp>
        <p:nvCxnSpPr>
          <p:cNvPr id="128" name="Rechte verbindingslijn 127"/>
          <p:cNvCxnSpPr/>
          <p:nvPr/>
        </p:nvCxnSpPr>
        <p:spPr bwMode="auto">
          <a:xfrm rot="16200000" flipH="1">
            <a:off x="2301735" y="3122555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cxnSp>
        <p:nvCxnSpPr>
          <p:cNvPr id="142" name="Rechte verbindingslijn 141"/>
          <p:cNvCxnSpPr/>
          <p:nvPr/>
        </p:nvCxnSpPr>
        <p:spPr bwMode="auto">
          <a:xfrm rot="16200000" flipH="1">
            <a:off x="3937013" y="3119495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grpSp>
        <p:nvGrpSpPr>
          <p:cNvPr id="21512" name="Groep 143"/>
          <p:cNvGrpSpPr>
            <a:grpSpLocks/>
          </p:cNvGrpSpPr>
          <p:nvPr/>
        </p:nvGrpSpPr>
        <p:grpSpPr bwMode="auto">
          <a:xfrm>
            <a:off x="4365625" y="4121150"/>
            <a:ext cx="1169988" cy="461963"/>
            <a:chOff x="2493151" y="4140642"/>
            <a:chExt cx="1171389" cy="461665"/>
          </a:xfrm>
        </p:grpSpPr>
        <p:cxnSp>
          <p:nvCxnSpPr>
            <p:cNvPr id="145" name="Rechte verbindingslijn 144"/>
            <p:cNvCxnSpPr/>
            <p:nvPr/>
          </p:nvCxnSpPr>
          <p:spPr bwMode="auto">
            <a:xfrm rot="16200000" flipH="1">
              <a:off x="2454744" y="4356322"/>
              <a:ext cx="337172" cy="1"/>
            </a:xfrm>
            <a:prstGeom prst="line">
              <a:avLst/>
            </a:prstGeom>
            <a:solidFill>
              <a:schemeClr val="tx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stealth" w="lg" len="med"/>
              <a:tailEnd type="stealth" w="lg" len="med"/>
            </a:ln>
            <a:effectLst/>
            <a:scene3d>
              <a:camera prst="orthographicFront"/>
              <a:lightRig rig="sunset" dir="t"/>
            </a:scene3d>
            <a:sp3d prstMaterial="plastic"/>
          </p:spPr>
        </p:cxnSp>
        <p:sp>
          <p:nvSpPr>
            <p:cNvPr id="146" name="Rechthoek 145"/>
            <p:cNvSpPr/>
            <p:nvPr/>
          </p:nvSpPr>
          <p:spPr>
            <a:xfrm>
              <a:off x="2493151" y="4140642"/>
              <a:ext cx="1171389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Apple LiGothic Medium" pitchFamily="1" charset="-120"/>
                </a:rPr>
                <a:t>Cloud / Database</a:t>
              </a:r>
            </a:p>
          </p:txBody>
        </p:sp>
      </p:grpSp>
      <p:pic>
        <p:nvPicPr>
          <p:cNvPr id="21513" name="Picture 4" descr="http://www.ctg2k.com/images/sq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8750" y="4505325"/>
            <a:ext cx="13208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5" name="Rechte verbindingslijn 154"/>
          <p:cNvCxnSpPr/>
          <p:nvPr/>
        </p:nvCxnSpPr>
        <p:spPr bwMode="auto">
          <a:xfrm rot="16200000" flipH="1">
            <a:off x="5545288" y="3126146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sp>
        <p:nvSpPr>
          <p:cNvPr id="158" name="Text Box 26"/>
          <p:cNvSpPr txBox="1">
            <a:spLocks noChangeArrowheads="1"/>
          </p:cNvSpPr>
          <p:nvPr/>
        </p:nvSpPr>
        <p:spPr bwMode="auto">
          <a:xfrm>
            <a:off x="7250113" y="1609725"/>
            <a:ext cx="17287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  <a:latin typeface="+mj-lt"/>
              <a:ea typeface="Apple LiGothic Medium" pitchFamily="1" charset="-120"/>
            </a:endParaRPr>
          </a:p>
        </p:txBody>
      </p:sp>
      <p:pic>
        <p:nvPicPr>
          <p:cNvPr id="21516" name="Picture 14" descr="http://t1.gstatic.com/images?q=tbn:ANd9GcTD3Mfkeo2CyF0sxMvr2qKRhMn_CNoew109JATx-eWN5mK-LQ9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8125" y="1438275"/>
            <a:ext cx="1331913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479425" y="2628900"/>
            <a:ext cx="871538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Computer</a:t>
            </a:r>
          </a:p>
        </p:txBody>
      </p:sp>
      <p:sp>
        <p:nvSpPr>
          <p:cNvPr id="124" name="Text Box 26"/>
          <p:cNvSpPr txBox="1">
            <a:spLocks noChangeArrowheads="1"/>
          </p:cNvSpPr>
          <p:nvPr/>
        </p:nvSpPr>
        <p:spPr bwMode="auto">
          <a:xfrm>
            <a:off x="1660525" y="2392363"/>
            <a:ext cx="1728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iTask App</a:t>
            </a:r>
            <a:b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</a:b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</p:txBody>
      </p:sp>
      <p:sp>
        <p:nvSpPr>
          <p:cNvPr id="126" name="Text Box 11"/>
          <p:cNvSpPr txBox="1">
            <a:spLocks noChangeArrowheads="1"/>
          </p:cNvSpPr>
          <p:nvPr/>
        </p:nvSpPr>
        <p:spPr bwMode="auto">
          <a:xfrm>
            <a:off x="2151063" y="2635250"/>
            <a:ext cx="665162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Laptop</a:t>
            </a:r>
          </a:p>
        </p:txBody>
      </p:sp>
      <p:sp>
        <p:nvSpPr>
          <p:cNvPr id="135" name="Text Box 26"/>
          <p:cNvSpPr txBox="1">
            <a:spLocks noChangeArrowheads="1"/>
          </p:cNvSpPr>
          <p:nvPr/>
        </p:nvSpPr>
        <p:spPr bwMode="auto">
          <a:xfrm>
            <a:off x="3470275" y="2414588"/>
            <a:ext cx="17287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endParaRPr lang="en-US" sz="1200" dirty="0">
              <a:solidFill>
                <a:schemeClr val="tx1"/>
              </a:solidFill>
              <a:latin typeface="+mj-lt"/>
              <a:ea typeface="Apple LiGothic Medium" pitchFamily="1" charset="-120"/>
            </a:endParaRPr>
          </a:p>
        </p:txBody>
      </p:sp>
      <p:pic>
        <p:nvPicPr>
          <p:cNvPr id="2152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3488" y="1449388"/>
            <a:ext cx="1254125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" name="Text Box 11"/>
          <p:cNvSpPr txBox="1">
            <a:spLocks noChangeArrowheads="1"/>
          </p:cNvSpPr>
          <p:nvPr/>
        </p:nvSpPr>
        <p:spPr bwMode="auto">
          <a:xfrm>
            <a:off x="5084763" y="2632075"/>
            <a:ext cx="1143000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 Smart Phone</a:t>
            </a:r>
          </a:p>
        </p:txBody>
      </p:sp>
      <p:pic>
        <p:nvPicPr>
          <p:cNvPr id="21523" name="Picture 6" descr="http://t0.gstatic.com/images?q=tbn:ANd9GcRcEyxBMWonDK-GZbJ3nVKmOQPYBbkpmOQ5VZu5dRGU4ezPkxSfG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49638" y="1457325"/>
            <a:ext cx="1252537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" name="Text Box 11"/>
          <p:cNvSpPr txBox="1">
            <a:spLocks noChangeArrowheads="1"/>
          </p:cNvSpPr>
          <p:nvPr/>
        </p:nvSpPr>
        <p:spPr bwMode="auto">
          <a:xfrm>
            <a:off x="3748088" y="2638425"/>
            <a:ext cx="657225" cy="276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+mj-lt"/>
                <a:ea typeface="Apple LiGothic Medium" pitchFamily="1" charset="-120"/>
              </a:rPr>
              <a:t>Tablet</a:t>
            </a:r>
          </a:p>
        </p:txBody>
      </p:sp>
      <p:pic>
        <p:nvPicPr>
          <p:cNvPr id="21525" name="Picture 12" descr="http://t0.gstatic.com/images?q=tbn:ANd9GcQPcUK-jQHjZ9nGPSz8DRN1CNeu3oylNntHZy8iXQ_WMkDecXJXo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38325" y="1449388"/>
            <a:ext cx="1284288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57150"/>
            <a:ext cx="9067800" cy="838200"/>
          </a:xfrm>
        </p:spPr>
        <p:txBody>
          <a:bodyPr/>
          <a:lstStyle/>
          <a:p>
            <a:pPr algn="ctr"/>
            <a:r>
              <a:rPr lang="en-US" altLang="nl-NL" i="1" smtClean="0"/>
              <a:t>Modern Ways of Working</a:t>
            </a:r>
          </a:p>
        </p:txBody>
      </p:sp>
      <p:sp>
        <p:nvSpPr>
          <p:cNvPr id="7182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extLst/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6B73ABE3-8A2B-40D7-AB87-7F4048903C77}" type="slidenum">
              <a:rPr lang="en-US" altLang="nl-NL" sz="1400">
                <a:latin typeface="Times New Roman" pitchFamily="18" charset="0"/>
              </a:rPr>
              <a:pPr>
                <a:defRPr/>
              </a:pPr>
              <a:t>4</a:t>
            </a:fld>
            <a:endParaRPr lang="en-US" altLang="nl-NL" sz="1400">
              <a:latin typeface="Times New Roman" pitchFamily="18" charset="0"/>
            </a:endParaRPr>
          </a:p>
        </p:txBody>
      </p:sp>
      <p:pic>
        <p:nvPicPr>
          <p:cNvPr id="21528" name="Picture 10" descr="https://encrypted-tbn3.gstatic.com/images?q=tbn:ANd9GcQFtXGFoJqIRMuzqx0Y1oDlSMATGRzmmlWRJcsRfM5EVqs7j78J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19900" y="879475"/>
            <a:ext cx="787400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9" name="Picture 2" descr="https://encrypted-tbn0.gstatic.com/images?q=tbn:ANd9GcTsmclWlsB584uZ0CPJF49VqrHEVlbO-Acv1iNHzZsRlhxSicCgOQ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78588" y="1609725"/>
            <a:ext cx="14922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30" name="Text Box 11"/>
          <p:cNvSpPr txBox="1">
            <a:spLocks noChangeArrowheads="1"/>
          </p:cNvSpPr>
          <p:nvPr/>
        </p:nvSpPr>
        <p:spPr bwMode="auto">
          <a:xfrm>
            <a:off x="6611938" y="2628900"/>
            <a:ext cx="1927225" cy="274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1200">
                <a:solidFill>
                  <a:schemeClr val="tx1"/>
                </a:solidFill>
                <a:ea typeface="Apple LiGothic Medium"/>
                <a:cs typeface="Apple LiGothic Medium"/>
              </a:rPr>
              <a:t> Smart Everything / IoT</a:t>
            </a:r>
          </a:p>
        </p:txBody>
      </p:sp>
      <p:cxnSp>
        <p:nvCxnSpPr>
          <p:cNvPr id="40" name="Rechte verbindingslijn 154"/>
          <p:cNvCxnSpPr/>
          <p:nvPr/>
        </p:nvCxnSpPr>
        <p:spPr bwMode="auto">
          <a:xfrm rot="16200000" flipH="1">
            <a:off x="7453652" y="3124798"/>
            <a:ext cx="337172" cy="1"/>
          </a:xfrm>
          <a:prstGeom prst="lin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/>
            <a:lightRig rig="sunset" dir="t"/>
          </a:scene3d>
          <a:sp3d prstMaterial="plastic"/>
        </p:spPr>
      </p:cxnSp>
      <p:sp>
        <p:nvSpPr>
          <p:cNvPr id="41" name="Rounded Rectangular Callout 40"/>
          <p:cNvSpPr/>
          <p:nvPr/>
        </p:nvSpPr>
        <p:spPr bwMode="auto">
          <a:xfrm>
            <a:off x="4007050" y="676076"/>
            <a:ext cx="902467" cy="793358"/>
          </a:xfrm>
          <a:prstGeom prst="wedgeRoundRectCallout">
            <a:avLst>
              <a:gd name="adj1" fmla="val 72919"/>
              <a:gd name="adj2" fmla="val 981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Arial" charset="0"/>
              </a:rPr>
              <a:t>Apps</a:t>
            </a:r>
            <a:endParaRPr lang="nl-NL" sz="1200" dirty="0">
              <a:solidFill>
                <a:schemeClr val="bg1"/>
              </a:solidFill>
              <a:latin typeface="Arial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on Client</a:t>
            </a:r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3118408" y="6090283"/>
            <a:ext cx="902467" cy="628144"/>
          </a:xfrm>
          <a:prstGeom prst="wedgeRoundRectCallout">
            <a:avLst>
              <a:gd name="adj1" fmla="val -22139"/>
              <a:gd name="adj2" fmla="val -10838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Software on</a:t>
            </a:r>
            <a:br>
              <a:rPr lang="nl-NL" sz="1200" dirty="0">
                <a:solidFill>
                  <a:schemeClr val="bg1"/>
                </a:solidFill>
                <a:latin typeface="Arial" charset="0"/>
              </a:rPr>
            </a:br>
            <a:r>
              <a:rPr lang="nl-NL" sz="1200" dirty="0">
                <a:solidFill>
                  <a:schemeClr val="bg1"/>
                </a:solidFill>
                <a:latin typeface="Arial" charset="0"/>
              </a:rPr>
              <a:t>Server</a:t>
            </a:r>
          </a:p>
        </p:txBody>
      </p:sp>
      <p:sp>
        <p:nvSpPr>
          <p:cNvPr id="43" name="Rounded Rectangular Callout 42"/>
          <p:cNvSpPr/>
          <p:nvPr/>
        </p:nvSpPr>
        <p:spPr bwMode="auto">
          <a:xfrm>
            <a:off x="176063" y="4272774"/>
            <a:ext cx="1175255" cy="769901"/>
          </a:xfrm>
          <a:prstGeom prst="wedgeRoundRectCallout">
            <a:avLst>
              <a:gd name="adj1" fmla="val -13416"/>
              <a:gd name="adj2" fmla="val -7097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Handle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Communication</a:t>
            </a:r>
          </a:p>
        </p:txBody>
      </p:sp>
      <p:sp>
        <p:nvSpPr>
          <p:cNvPr id="44" name="Rounded Rectangular Callout 43"/>
          <p:cNvSpPr/>
          <p:nvPr/>
        </p:nvSpPr>
        <p:spPr bwMode="auto">
          <a:xfrm>
            <a:off x="5520296" y="4524517"/>
            <a:ext cx="1175255" cy="769901"/>
          </a:xfrm>
          <a:prstGeom prst="wedgeRoundRectCallout">
            <a:avLst>
              <a:gd name="adj1" fmla="val -102339"/>
              <a:gd name="adj2" fmla="val 2713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Handle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 Data Storage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Data Retrieval</a:t>
            </a:r>
          </a:p>
        </p:txBody>
      </p:sp>
      <p:sp>
        <p:nvSpPr>
          <p:cNvPr id="47" name="Rounded Rectangular Callout 46"/>
          <p:cNvSpPr/>
          <p:nvPr/>
        </p:nvSpPr>
        <p:spPr bwMode="auto">
          <a:xfrm>
            <a:off x="7265328" y="3817456"/>
            <a:ext cx="1175255" cy="769901"/>
          </a:xfrm>
          <a:prstGeom prst="wedgeRoundRectCallout">
            <a:avLst>
              <a:gd name="adj1" fmla="val 95663"/>
              <a:gd name="adj2" fmla="val -9676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Coordinate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All Devices</a:t>
            </a:r>
          </a:p>
        </p:txBody>
      </p:sp>
      <p:sp>
        <p:nvSpPr>
          <p:cNvPr id="48" name="Rounded Rectangular Callout 47"/>
          <p:cNvSpPr/>
          <p:nvPr/>
        </p:nvSpPr>
        <p:spPr bwMode="auto">
          <a:xfrm>
            <a:off x="1806412" y="4657725"/>
            <a:ext cx="1175255" cy="769901"/>
          </a:xfrm>
          <a:prstGeom prst="wedgeRoundRectCallout">
            <a:avLst>
              <a:gd name="adj1" fmla="val 82289"/>
              <a:gd name="adj2" fmla="val -9304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Synchronize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Clients - Servers</a:t>
            </a:r>
          </a:p>
        </p:txBody>
      </p:sp>
      <p:sp>
        <p:nvSpPr>
          <p:cNvPr id="49" name="Rounded Rectangular Callout 48"/>
          <p:cNvSpPr/>
          <p:nvPr/>
        </p:nvSpPr>
        <p:spPr bwMode="auto">
          <a:xfrm>
            <a:off x="1812603" y="4657725"/>
            <a:ext cx="1175255" cy="769901"/>
          </a:xfrm>
          <a:prstGeom prst="wedgeRoundRectCallout">
            <a:avLst>
              <a:gd name="adj1" fmla="val 144946"/>
              <a:gd name="adj2" fmla="val -23073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Synchronize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Clients - Servers</a:t>
            </a:r>
          </a:p>
        </p:txBody>
      </p:sp>
      <p:sp>
        <p:nvSpPr>
          <p:cNvPr id="50" name="Rounded Rectangular Callout 49"/>
          <p:cNvSpPr/>
          <p:nvPr/>
        </p:nvSpPr>
        <p:spPr bwMode="auto">
          <a:xfrm>
            <a:off x="1812603" y="4657725"/>
            <a:ext cx="1175255" cy="769901"/>
          </a:xfrm>
          <a:prstGeom prst="wedgeRoundRectCallout">
            <a:avLst>
              <a:gd name="adj1" fmla="val -4466"/>
              <a:gd name="adj2" fmla="val -23914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Synchronize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Clients - Servers</a:t>
            </a: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7250113" y="3817456"/>
            <a:ext cx="1175255" cy="1072819"/>
          </a:xfrm>
          <a:prstGeom prst="wedgeRoundRectCallout">
            <a:avLst>
              <a:gd name="adj1" fmla="val -155652"/>
              <a:gd name="adj2" fmla="val -11589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Coordinate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Collaboration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All Devices</a:t>
            </a:r>
          </a:p>
        </p:txBody>
      </p:sp>
      <p:sp>
        <p:nvSpPr>
          <p:cNvPr id="52" name="Rounded Rectangular Callout 51"/>
          <p:cNvSpPr/>
          <p:nvPr/>
        </p:nvSpPr>
        <p:spPr bwMode="auto">
          <a:xfrm>
            <a:off x="7257700" y="3820464"/>
            <a:ext cx="1175255" cy="1072819"/>
          </a:xfrm>
          <a:prstGeom prst="wedgeRoundRectCallout">
            <a:avLst>
              <a:gd name="adj1" fmla="val -332605"/>
              <a:gd name="adj2" fmla="val -1180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Coordinate 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Collaboration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All Devices</a:t>
            </a:r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1387674" y="441521"/>
            <a:ext cx="902467" cy="793358"/>
          </a:xfrm>
          <a:prstGeom prst="wedgeRoundRectCallout">
            <a:avLst>
              <a:gd name="adj1" fmla="val 72919"/>
              <a:gd name="adj2" fmla="val 981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Software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dirty="0">
                <a:solidFill>
                  <a:schemeClr val="bg1"/>
                </a:solidFill>
                <a:latin typeface="Arial" charset="0"/>
              </a:rPr>
              <a:t>f</a:t>
            </a:r>
            <a:r>
              <a:rPr lang="nl-NL" sz="1200" dirty="0" smtClean="0">
                <a:solidFill>
                  <a:schemeClr val="bg1"/>
                </a:solidFill>
                <a:latin typeface="Arial" charset="0"/>
              </a:rPr>
              <a:t>or Browser</a:t>
            </a:r>
            <a:endParaRPr lang="nl-NL" sz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6" name="Rounded Rectangular Callout 55"/>
          <p:cNvSpPr/>
          <p:nvPr/>
        </p:nvSpPr>
        <p:spPr bwMode="auto">
          <a:xfrm>
            <a:off x="4853092" y="3011056"/>
            <a:ext cx="1075964" cy="769901"/>
          </a:xfrm>
          <a:prstGeom prst="wedgeRoundRectCallout">
            <a:avLst>
              <a:gd name="adj1" fmla="val -74199"/>
              <a:gd name="adj2" fmla="val -1080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“Cool”</a:t>
            </a: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User Interfaces</a:t>
            </a:r>
          </a:p>
        </p:txBody>
      </p:sp>
      <p:pic>
        <p:nvPicPr>
          <p:cNvPr id="19538" name="Rounded Rectangular Callout 41"/>
          <p:cNvPicPr>
            <a:picLocks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78388" y="5505450"/>
            <a:ext cx="23717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83"/>
          <p:cNvSpPr txBox="1">
            <a:spLocks noChangeArrowheads="1"/>
          </p:cNvSpPr>
          <p:nvPr/>
        </p:nvSpPr>
        <p:spPr bwMode="auto">
          <a:xfrm>
            <a:off x="5984875" y="5607050"/>
            <a:ext cx="1157288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nl-NL" sz="1200">
                <a:solidFill>
                  <a:schemeClr val="bg1"/>
                </a:solidFill>
                <a:latin typeface="Arial" charset="0"/>
              </a:rPr>
              <a:t>Notify everyone</a:t>
            </a:r>
          </a:p>
          <a:p>
            <a:pPr algn="ctr">
              <a:spcBef>
                <a:spcPct val="20000"/>
              </a:spcBef>
            </a:pPr>
            <a:r>
              <a:rPr lang="nl-NL" sz="1200">
                <a:solidFill>
                  <a:schemeClr val="bg1"/>
                </a:solidFill>
                <a:latin typeface="Arial" charset="0"/>
              </a:rPr>
              <a:t>when data </a:t>
            </a:r>
          </a:p>
          <a:p>
            <a:pPr algn="ctr">
              <a:spcBef>
                <a:spcPct val="20000"/>
              </a:spcBef>
            </a:pPr>
            <a:r>
              <a:rPr lang="nl-NL" sz="1200">
                <a:solidFill>
                  <a:schemeClr val="bg1"/>
                </a:solidFill>
                <a:latin typeface="Arial" charset="0"/>
              </a:rPr>
              <a:t>changes</a:t>
            </a:r>
          </a:p>
        </p:txBody>
      </p:sp>
      <p:sp>
        <p:nvSpPr>
          <p:cNvPr id="21570" name="AutoShape 77" descr="Afbeeldingsresultaat voor apple watch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endParaRPr lang="en-US" sz="1800"/>
          </a:p>
        </p:txBody>
      </p:sp>
      <p:sp>
        <p:nvSpPr>
          <p:cNvPr id="21571" name="AutoShape 79" descr="Afbeeldingsresultaat voor apple watch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endParaRPr lang="en-US" sz="1800"/>
          </a:p>
        </p:txBody>
      </p:sp>
      <p:pic>
        <p:nvPicPr>
          <p:cNvPr id="21572" name="Picture 81" descr="Apple_Watch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959725" y="1363663"/>
            <a:ext cx="1036638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" name="Rounded Rectangular Callout 44"/>
          <p:cNvGrpSpPr>
            <a:grpSpLocks/>
          </p:cNvGrpSpPr>
          <p:nvPr/>
        </p:nvGrpSpPr>
        <p:grpSpPr bwMode="auto">
          <a:xfrm>
            <a:off x="5626100" y="714375"/>
            <a:ext cx="2109788" cy="1060450"/>
            <a:chOff x="3671" y="415"/>
            <a:chExt cx="1578" cy="668"/>
          </a:xfrm>
        </p:grpSpPr>
        <p:pic>
          <p:nvPicPr>
            <p:cNvPr id="21577" name="Rounded Rectangular Callout 44"/>
            <p:cNvPicPr>
              <a:picLocks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671" y="415"/>
              <a:ext cx="1578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78" name="Text Box 41"/>
            <p:cNvSpPr txBox="1">
              <a:spLocks noChangeArrowheads="1"/>
            </p:cNvSpPr>
            <p:nvPr/>
          </p:nvSpPr>
          <p:spPr bwMode="auto">
            <a:xfrm>
              <a:off x="3770" y="457"/>
              <a:ext cx="6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lang="nl-NL" sz="1200" dirty="0">
                  <a:solidFill>
                    <a:schemeClr val="bg1"/>
                  </a:solidFill>
                  <a:latin typeface="Arial" charset="0"/>
                </a:rPr>
                <a:t>“Cool”</a:t>
              </a:r>
            </a:p>
            <a:p>
              <a:pPr algn="ctr">
                <a:spcBef>
                  <a:spcPct val="20000"/>
                </a:spcBef>
              </a:pPr>
              <a:r>
                <a:rPr lang="nl-NL" sz="1200" dirty="0">
                  <a:solidFill>
                    <a:schemeClr val="bg1"/>
                  </a:solidFill>
                  <a:latin typeface="Arial" charset="0"/>
                </a:rPr>
                <a:t>User </a:t>
              </a:r>
              <a:endParaRPr lang="nl-NL" sz="1200" dirty="0" smtClean="0">
                <a:solidFill>
                  <a:schemeClr val="bg1"/>
                </a:solidFill>
                <a:latin typeface="Arial" charset="0"/>
              </a:endParaRPr>
            </a:p>
            <a:p>
              <a:pPr algn="ctr">
                <a:spcBef>
                  <a:spcPct val="20000"/>
                </a:spcBef>
              </a:pPr>
              <a:r>
                <a:rPr lang="nl-NL" sz="1200" dirty="0" smtClean="0">
                  <a:solidFill>
                    <a:schemeClr val="bg1"/>
                  </a:solidFill>
                  <a:latin typeface="Arial" charset="0"/>
                </a:rPr>
                <a:t>Interfaces</a:t>
              </a:r>
              <a:endParaRPr lang="nl-NL" sz="12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5" name="Rounded Rectangular Callout 54"/>
          <p:cNvSpPr/>
          <p:nvPr/>
        </p:nvSpPr>
        <p:spPr bwMode="auto">
          <a:xfrm>
            <a:off x="8241533" y="2568967"/>
            <a:ext cx="902467" cy="793358"/>
          </a:xfrm>
          <a:prstGeom prst="wedgeRoundRectCallout">
            <a:avLst>
              <a:gd name="adj1" fmla="val -19437"/>
              <a:gd name="adj2" fmla="val -10584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r>
              <a:rPr lang="nl-NL" sz="1200" dirty="0" smtClean="0">
                <a:solidFill>
                  <a:schemeClr val="bg1"/>
                </a:solidFill>
                <a:latin typeface="Arial" charset="0"/>
              </a:rPr>
              <a:t>Small Apps</a:t>
            </a:r>
            <a:endParaRPr lang="nl-NL" sz="1200" dirty="0">
              <a:solidFill>
                <a:schemeClr val="bg1"/>
              </a:solidFill>
              <a:latin typeface="Arial" charset="0"/>
            </a:endParaRPr>
          </a:p>
          <a:p>
            <a:pPr algn="ctr">
              <a:spcBef>
                <a:spcPct val="20000"/>
              </a:spcBef>
              <a:defRPr/>
            </a:pPr>
            <a:r>
              <a:rPr lang="nl-NL" sz="1200" dirty="0">
                <a:solidFill>
                  <a:schemeClr val="bg1"/>
                </a:solidFill>
                <a:latin typeface="Arial" charset="0"/>
              </a:rPr>
              <a:t>on Client</a:t>
            </a:r>
          </a:p>
        </p:txBody>
      </p:sp>
    </p:spTree>
    <p:extLst>
      <p:ext uri="{BB962C8B-B14F-4D97-AF65-F5344CB8AC3E}">
        <p14:creationId xmlns:p14="http://schemas.microsoft.com/office/powerpoint/2010/main" val="4029444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D958B-E082-45F9-8D47-38BD3EBB0ADD}" type="slidenum">
              <a:rPr lang="en-US" smtClean="0">
                <a:cs typeface="Arial" charset="0"/>
              </a:rPr>
              <a:pPr/>
              <a:t>40</a:t>
            </a:fld>
            <a:endParaRPr lang="en-US" smtClean="0">
              <a:cs typeface="Arial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dirty="0" smtClean="0"/>
              <a:t>Non-Interactive Basic Tasks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155113" cy="5638800"/>
          </a:xfrm>
        </p:spPr>
        <p:txBody>
          <a:bodyPr/>
          <a:lstStyle/>
          <a:p>
            <a:pPr marL="533400" lvl="2" indent="-533400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Lift an ordinary expression to the task domain, delivers a </a:t>
            </a:r>
            <a:r>
              <a:rPr lang="en-US" sz="1600" dirty="0" smtClean="0">
                <a:solidFill>
                  <a:srgbClr val="FFC000"/>
                </a:solidFill>
                <a:latin typeface="+mj-lt"/>
              </a:rPr>
              <a:t>Stable </a:t>
            </a:r>
            <a:r>
              <a:rPr lang="en-US" sz="1600" dirty="0" smtClean="0">
                <a:latin typeface="+mj-lt"/>
              </a:rPr>
              <a:t>value :</a:t>
            </a:r>
          </a:p>
          <a:p>
            <a:pPr>
              <a:defRPr/>
            </a:pPr>
            <a:endParaRPr lang="en-US" sz="1600" dirty="0" smtClean="0">
              <a:latin typeface="+mj-lt"/>
            </a:endParaRPr>
          </a:p>
          <a:p>
            <a:pPr>
              <a:defRPr/>
            </a:pP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return</a:t>
            </a:r>
            <a:r>
              <a:rPr lang="en-US" sz="1600" dirty="0" smtClean="0">
                <a:solidFill>
                  <a:srgbClr val="99CCFF"/>
                </a:solidFill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::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a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b="1" dirty="0" smtClean="0">
                <a:latin typeface="+mj-lt"/>
                <a:cs typeface="Courier New" pitchFamily="49" charset="0"/>
              </a:rPr>
              <a:t>→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Task a 	</a:t>
            </a:r>
            <a:r>
              <a:rPr lang="en-US" sz="1600" dirty="0" smtClean="0">
                <a:latin typeface="+mj-lt"/>
              </a:rPr>
              <a:t>| </a:t>
            </a:r>
            <a:r>
              <a:rPr lang="en-US" sz="1600" dirty="0" err="1" smtClean="0">
                <a:solidFill>
                  <a:srgbClr val="66FF33"/>
                </a:solidFill>
                <a:latin typeface="+mj-lt"/>
              </a:rPr>
              <a:t>iTask</a:t>
            </a:r>
            <a:r>
              <a:rPr lang="en-US" sz="1600" dirty="0" smtClean="0">
                <a:latin typeface="+mj-lt"/>
              </a:rPr>
              <a:t> a 	</a:t>
            </a:r>
          </a:p>
          <a:p>
            <a:pPr>
              <a:defRPr/>
            </a:pPr>
            <a:endParaRPr lang="en-US" sz="1600" dirty="0" smtClean="0">
              <a:latin typeface="+mj-lt"/>
            </a:endParaRPr>
          </a:p>
          <a:p>
            <a:pPr>
              <a:defRPr/>
            </a:pPr>
            <a:endParaRPr lang="en-US" sz="1600" dirty="0" smtClean="0">
              <a:latin typeface="+mj-lt"/>
            </a:endParaRPr>
          </a:p>
          <a:p>
            <a:pPr marL="533400" lvl="2" indent="-533400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Raise an exceptional result (</a:t>
            </a:r>
            <a:r>
              <a:rPr lang="en-US" sz="1600" dirty="0" err="1" smtClean="0">
                <a:solidFill>
                  <a:srgbClr val="FFC000"/>
                </a:solidFill>
                <a:latin typeface="+mj-lt"/>
              </a:rPr>
              <a:t>ExcRes</a:t>
            </a:r>
            <a:r>
              <a:rPr lang="en-US" sz="1600" dirty="0" smtClean="0">
                <a:latin typeface="+mj-lt"/>
              </a:rPr>
              <a:t>)</a:t>
            </a:r>
          </a:p>
          <a:p>
            <a:pPr>
              <a:defRPr/>
            </a:pPr>
            <a:endParaRPr lang="en-US" sz="1600" dirty="0" smtClean="0">
              <a:solidFill>
                <a:srgbClr val="FFFF00"/>
              </a:solidFill>
              <a:latin typeface="+mj-lt"/>
            </a:endParaRPr>
          </a:p>
          <a:p>
            <a:pPr>
              <a:defRPr/>
            </a:pP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throw </a:t>
            </a:r>
            <a:r>
              <a:rPr lang="en-US" sz="1600" dirty="0" smtClean="0">
                <a:latin typeface="+mj-lt"/>
              </a:rPr>
              <a:t>::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a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b="1" dirty="0" smtClean="0">
                <a:latin typeface="+mj-lt"/>
                <a:cs typeface="Courier New" pitchFamily="49" charset="0"/>
              </a:rPr>
              <a:t>→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Task e 	</a:t>
            </a:r>
            <a:r>
              <a:rPr lang="en-US" sz="1600" dirty="0" smtClean="0">
                <a:latin typeface="+mj-lt"/>
              </a:rPr>
              <a:t>| </a:t>
            </a:r>
            <a:r>
              <a:rPr lang="en-US" sz="1600" dirty="0" err="1" smtClean="0">
                <a:solidFill>
                  <a:srgbClr val="66FF33"/>
                </a:solidFill>
                <a:latin typeface="+mj-lt"/>
              </a:rPr>
              <a:t>iTask</a:t>
            </a:r>
            <a:r>
              <a:rPr lang="en-US" sz="1600" dirty="0" smtClean="0">
                <a:latin typeface="+mj-lt"/>
              </a:rPr>
              <a:t> e 	</a:t>
            </a:r>
          </a:p>
          <a:p>
            <a:pPr>
              <a:defRPr/>
            </a:pPr>
            <a:endParaRPr lang="en-US" sz="1600" dirty="0" smtClean="0">
              <a:latin typeface="+mj-lt"/>
            </a:endParaRPr>
          </a:p>
          <a:p>
            <a:pPr>
              <a:defRPr/>
            </a:pPr>
            <a:endParaRPr lang="en-US" sz="1600" dirty="0" smtClean="0">
              <a:latin typeface="+mj-lt"/>
            </a:endParaRPr>
          </a:p>
          <a:p>
            <a:pPr marL="533400" lvl="2" indent="-533400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r>
              <a:rPr lang="en-US" sz="1600" dirty="0" smtClean="0">
                <a:latin typeface="+mj-lt"/>
              </a:rPr>
              <a:t>Conversion of Task Values</a:t>
            </a:r>
          </a:p>
          <a:p>
            <a:pPr marL="533400" lvl="2" indent="-533400">
              <a:lnSpc>
                <a:spcPct val="90000"/>
              </a:lnSpc>
              <a:buFont typeface="Wingdings" pitchFamily="2" charset="2"/>
              <a:buBlip>
                <a:blip r:embed="rId3"/>
              </a:buBlip>
              <a:defRPr/>
            </a:pPr>
            <a:endParaRPr lang="en-US" sz="1600" dirty="0" smtClean="0">
              <a:latin typeface="+mj-lt"/>
            </a:endParaRPr>
          </a:p>
          <a:p>
            <a:pPr marL="391686" indent="-293764" eaLnBrk="1">
              <a:buClr>
                <a:srgbClr val="0066CC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1600" dirty="0" smtClean="0">
                <a:latin typeface="+mj-lt"/>
              </a:rPr>
              <a:t>(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@?</a:t>
            </a:r>
            <a:r>
              <a:rPr lang="en-US" sz="1600" dirty="0" smtClean="0">
                <a:latin typeface="+mj-lt"/>
              </a:rPr>
              <a:t>) </a:t>
            </a:r>
            <a:r>
              <a:rPr lang="en-US" sz="1600" dirty="0" err="1" smtClean="0">
                <a:latin typeface="+mj-lt"/>
              </a:rPr>
              <a:t>infixl</a:t>
            </a:r>
            <a:r>
              <a:rPr lang="en-US" sz="1600" dirty="0" smtClean="0">
                <a:latin typeface="+mj-lt"/>
              </a:rPr>
              <a:t> 1 ::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Task a</a:t>
            </a:r>
            <a:r>
              <a:rPr lang="en-US" sz="1600" dirty="0" smtClean="0">
                <a:latin typeface="+mj-lt"/>
              </a:rPr>
              <a:t>) </a:t>
            </a:r>
            <a:r>
              <a:rPr lang="en-US" sz="1600" b="1" dirty="0" smtClean="0">
                <a:latin typeface="+mj-lt"/>
                <a:cs typeface="Courier New" pitchFamily="49" charset="0"/>
              </a:rPr>
              <a:t> </a:t>
            </a:r>
            <a:r>
              <a:rPr lang="en-US" sz="1600" dirty="0" smtClean="0">
                <a:latin typeface="+mj-lt"/>
              </a:rPr>
              <a:t>((</a:t>
            </a:r>
            <a:r>
              <a:rPr lang="en-US" sz="1600" dirty="0" err="1" smtClean="0">
                <a:solidFill>
                  <a:srgbClr val="FF99FF"/>
                </a:solidFill>
                <a:latin typeface="+mj-lt"/>
              </a:rPr>
              <a:t>TaskValue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 a</a:t>
            </a:r>
            <a:r>
              <a:rPr lang="en-US" sz="1600" dirty="0" smtClean="0">
                <a:latin typeface="+mj-lt"/>
              </a:rPr>
              <a:t>) </a:t>
            </a:r>
            <a:r>
              <a:rPr lang="en-US" sz="1600" b="1" dirty="0" smtClean="0">
                <a:latin typeface="+mj-lt"/>
                <a:cs typeface="Courier New" pitchFamily="49" charset="0"/>
              </a:rPr>
              <a:t>→</a:t>
            </a:r>
            <a:r>
              <a:rPr lang="en-US" sz="1600" dirty="0" smtClean="0">
                <a:latin typeface="+mj-lt"/>
              </a:rPr>
              <a:t> (</a:t>
            </a:r>
            <a:r>
              <a:rPr lang="en-US" sz="1600" dirty="0" err="1">
                <a:solidFill>
                  <a:srgbClr val="FF99FF"/>
                </a:solidFill>
              </a:rPr>
              <a:t>TaskValue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 b</a:t>
            </a:r>
            <a:r>
              <a:rPr lang="en-US" sz="1600" dirty="0" smtClean="0">
                <a:latin typeface="+mj-lt"/>
              </a:rPr>
              <a:t>))  </a:t>
            </a:r>
            <a:r>
              <a:rPr lang="en-US" sz="1600" b="1" dirty="0" smtClean="0">
                <a:latin typeface="+mj-lt"/>
                <a:cs typeface="Courier New" pitchFamily="49" charset="0"/>
              </a:rPr>
              <a:t>→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Task b </a:t>
            </a:r>
            <a:r>
              <a:rPr lang="en-US" sz="1600" dirty="0" smtClean="0">
                <a:latin typeface="+mj-lt"/>
              </a:rPr>
              <a:t>	| </a:t>
            </a:r>
            <a:r>
              <a:rPr lang="en-US" sz="1600" dirty="0" smtClean="0">
                <a:solidFill>
                  <a:srgbClr val="66FF33"/>
                </a:solidFill>
                <a:latin typeface="+mj-lt"/>
              </a:rPr>
              <a:t>iTask</a:t>
            </a:r>
            <a:r>
              <a:rPr lang="en-US" sz="1600" dirty="0" smtClean="0">
                <a:latin typeface="+mj-lt"/>
              </a:rPr>
              <a:t> a &amp; </a:t>
            </a:r>
            <a:r>
              <a:rPr lang="en-US" sz="1600" dirty="0" smtClean="0">
                <a:solidFill>
                  <a:srgbClr val="66FF33"/>
                </a:solidFill>
                <a:latin typeface="+mj-lt"/>
              </a:rPr>
              <a:t>iTask</a:t>
            </a:r>
            <a:r>
              <a:rPr lang="en-US" sz="1600" dirty="0" smtClean="0">
                <a:latin typeface="+mj-lt"/>
              </a:rPr>
              <a:t> b</a:t>
            </a:r>
          </a:p>
          <a:p>
            <a:pPr marL="391686" indent="-293764" eaLnBrk="1">
              <a:buClr>
                <a:srgbClr val="0066CC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1600" dirty="0" smtClean="0">
              <a:latin typeface="+mj-lt"/>
            </a:endParaRPr>
          </a:p>
          <a:p>
            <a:pPr marL="391686" indent="-293764" eaLnBrk="1">
              <a:buClr>
                <a:srgbClr val="0066CC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1600" dirty="0" smtClean="0">
                <a:latin typeface="+mj-lt"/>
              </a:rPr>
              <a:t>(</a:t>
            </a:r>
            <a:r>
              <a:rPr lang="en-US" sz="1600" dirty="0" smtClean="0">
                <a:solidFill>
                  <a:srgbClr val="FFFF00"/>
                </a:solidFill>
                <a:latin typeface="+mj-lt"/>
              </a:rPr>
              <a:t>@</a:t>
            </a:r>
            <a:r>
              <a:rPr lang="en-US" sz="1600" dirty="0" smtClean="0">
                <a:latin typeface="+mj-lt"/>
              </a:rPr>
              <a:t>)  </a:t>
            </a:r>
            <a:r>
              <a:rPr lang="en-US" sz="1600" dirty="0" err="1" smtClean="0">
                <a:latin typeface="+mj-lt"/>
              </a:rPr>
              <a:t>infixl</a:t>
            </a:r>
            <a:r>
              <a:rPr lang="en-US" sz="1600" dirty="0" smtClean="0">
                <a:latin typeface="+mj-lt"/>
              </a:rPr>
              <a:t> 1 :: (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Task a</a:t>
            </a:r>
            <a:r>
              <a:rPr lang="en-US" sz="1600" dirty="0" smtClean="0">
                <a:latin typeface="+mj-lt"/>
              </a:rPr>
              <a:t>)   (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a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b="1" dirty="0" smtClean="0">
                <a:cs typeface="Courier New" pitchFamily="49" charset="0"/>
              </a:rPr>
              <a:t>→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b</a:t>
            </a:r>
            <a:r>
              <a:rPr lang="en-US" sz="1600" dirty="0" smtClean="0">
                <a:latin typeface="+mj-lt"/>
              </a:rPr>
              <a:t>) 			</a:t>
            </a:r>
            <a:r>
              <a:rPr lang="en-US" sz="1600" dirty="0" smtClean="0">
                <a:latin typeface="+mj-lt"/>
              </a:rPr>
              <a:t>	     </a:t>
            </a:r>
            <a:r>
              <a:rPr lang="en-US" sz="1600" b="1" dirty="0" smtClean="0">
                <a:cs typeface="Courier New" pitchFamily="49" charset="0"/>
              </a:rPr>
              <a:t>→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 smtClean="0">
                <a:solidFill>
                  <a:srgbClr val="FF99FF"/>
                </a:solidFill>
                <a:latin typeface="+mj-lt"/>
              </a:rPr>
              <a:t>Task b </a:t>
            </a:r>
            <a:r>
              <a:rPr lang="en-US" sz="1600" smtClean="0">
                <a:latin typeface="+mj-lt"/>
              </a:rPr>
              <a:t>	</a:t>
            </a:r>
            <a:r>
              <a:rPr lang="en-US" sz="1600" smtClean="0">
                <a:latin typeface="+mj-lt"/>
              </a:rPr>
              <a:t>|</a:t>
            </a:r>
            <a:r>
              <a:rPr lang="en-US" sz="1600" smtClean="0">
                <a:solidFill>
                  <a:srgbClr val="66FF33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rgbClr val="66FF33"/>
                </a:solidFill>
                <a:latin typeface="+mj-lt"/>
              </a:rPr>
              <a:t>iTask</a:t>
            </a:r>
            <a:r>
              <a:rPr lang="en-US" sz="1600" dirty="0" smtClean="0">
                <a:latin typeface="+mj-lt"/>
              </a:rPr>
              <a:t> a &amp; </a:t>
            </a:r>
            <a:r>
              <a:rPr lang="en-US" sz="1600" dirty="0" smtClean="0">
                <a:solidFill>
                  <a:srgbClr val="66FF33"/>
                </a:solidFill>
                <a:latin typeface="+mj-lt"/>
              </a:rPr>
              <a:t>iTask</a:t>
            </a:r>
            <a:r>
              <a:rPr lang="en-US" sz="1600" dirty="0" smtClean="0">
                <a:latin typeface="+mj-lt"/>
              </a:rPr>
              <a:t> b</a:t>
            </a:r>
          </a:p>
          <a:p>
            <a:pPr marL="391686" indent="-293764" eaLnBrk="1">
              <a:buClr>
                <a:srgbClr val="0066CC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1600" dirty="0" smtClean="0">
              <a:latin typeface="+mj-lt"/>
            </a:endParaRPr>
          </a:p>
          <a:p>
            <a:pPr marL="391686" indent="-293764" eaLnBrk="1">
              <a:buClr>
                <a:srgbClr val="0066CC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1600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oelichting met afgeronde rechthoek 15"/>
          <p:cNvSpPr>
            <a:spLocks noChangeArrowheads="1"/>
          </p:cNvSpPr>
          <p:nvPr/>
        </p:nvSpPr>
        <p:spPr bwMode="auto">
          <a:xfrm>
            <a:off x="4610100" y="1807485"/>
            <a:ext cx="3178066" cy="1077605"/>
          </a:xfrm>
          <a:prstGeom prst="wedgeRoundRectCallout">
            <a:avLst>
              <a:gd name="adj1" fmla="val -75529"/>
              <a:gd name="adj2" fmla="val -58383"/>
              <a:gd name="adj3" fmla="val 16667"/>
            </a:avLst>
          </a:prstGeom>
          <a:solidFill>
            <a:srgbClr val="BFBFBF"/>
          </a:solidFill>
          <a:ln w="38100" algn="ctr">
            <a:solidFill>
              <a:srgbClr val="9191FF"/>
            </a:solidFill>
            <a:round/>
            <a:headEnd/>
            <a:tailEnd/>
          </a:ln>
        </p:spPr>
        <p:txBody>
          <a:bodyPr wrap="none" anchor="ctr"/>
          <a:lstStyle/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Set of generic functions 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Works for any first order type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40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F3AFCB3-6EEF-4FF2-AE12-CE8153CC41B6}" type="slidenum">
              <a:rPr lang="en-US" smtClean="0">
                <a:cs typeface="Arial" charset="0"/>
              </a:rPr>
              <a:pPr/>
              <a:t>41</a:t>
            </a:fld>
            <a:endParaRPr lang="en-US" smtClean="0">
              <a:cs typeface="Arial" charset="0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dirty="0" smtClean="0"/>
              <a:t>Interactive Basic Tasks: Editors </a:t>
            </a:r>
            <a:endParaRPr lang="en-US" sz="3200" i="1" dirty="0" smtClean="0"/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9909175" cy="5638800"/>
          </a:xfrm>
        </p:spPr>
        <p:txBody>
          <a:bodyPr/>
          <a:lstStyle/>
          <a:p>
            <a:r>
              <a:rPr lang="en-US" sz="1400" smtClean="0">
                <a:solidFill>
                  <a:srgbClr val="99CCFF"/>
                </a:solidFill>
              </a:rPr>
              <a:t>module</a:t>
            </a:r>
            <a:r>
              <a:rPr lang="en-US" sz="1400" smtClean="0"/>
              <a:t> example</a:t>
            </a:r>
          </a:p>
          <a:p>
            <a:endParaRPr lang="en-US" sz="1400" smtClean="0"/>
          </a:p>
          <a:p>
            <a:r>
              <a:rPr lang="en-US" sz="1400" smtClean="0">
                <a:solidFill>
                  <a:srgbClr val="99CCFF"/>
                </a:solidFill>
              </a:rPr>
              <a:t>import</a:t>
            </a:r>
            <a:r>
              <a:rPr lang="en-US" sz="1400" smtClean="0"/>
              <a:t> iTasks</a:t>
            </a:r>
          </a:p>
          <a:p>
            <a:endParaRPr lang="en-US" sz="1400" smtClean="0"/>
          </a:p>
          <a:p>
            <a:r>
              <a:rPr lang="en-US" sz="1400" smtClean="0">
                <a:solidFill>
                  <a:srgbClr val="FFFF00"/>
                </a:solidFill>
              </a:rPr>
              <a:t>Start</a:t>
            </a:r>
            <a:r>
              <a:rPr lang="en-US" sz="1400" smtClean="0"/>
              <a:t> </a:t>
            </a:r>
            <a:r>
              <a:rPr lang="en-US" sz="1400" smtClean="0">
                <a:solidFill>
                  <a:srgbClr val="FF99FF"/>
                </a:solidFill>
              </a:rPr>
              <a:t>:: </a:t>
            </a:r>
            <a:r>
              <a:rPr lang="en-US" sz="1400" smtClean="0">
                <a:solidFill>
                  <a:srgbClr val="FFFF00"/>
                </a:solidFill>
              </a:rPr>
              <a:t>*</a:t>
            </a:r>
            <a:r>
              <a:rPr lang="en-US" sz="1400" smtClean="0">
                <a:solidFill>
                  <a:srgbClr val="FF99FF"/>
                </a:solidFill>
              </a:rPr>
              <a:t>World </a:t>
            </a:r>
            <a:r>
              <a:rPr lang="en-US" sz="1400" b="1" smtClean="0">
                <a:solidFill>
                  <a:srgbClr val="FF99FF"/>
                </a:solidFill>
                <a:sym typeface="Symbol" pitchFamily="18" charset="2"/>
              </a:rPr>
              <a:t></a:t>
            </a:r>
            <a:r>
              <a:rPr lang="en-US" sz="1400" smtClean="0">
                <a:solidFill>
                  <a:srgbClr val="FF99FF"/>
                </a:solidFill>
              </a:rPr>
              <a:t> </a:t>
            </a:r>
            <a:r>
              <a:rPr lang="en-US" sz="1400" smtClean="0">
                <a:solidFill>
                  <a:srgbClr val="FFFF00"/>
                </a:solidFill>
              </a:rPr>
              <a:t>*</a:t>
            </a:r>
            <a:r>
              <a:rPr lang="en-US" sz="1400" smtClean="0">
                <a:solidFill>
                  <a:srgbClr val="FF99FF"/>
                </a:solidFill>
              </a:rPr>
              <a:t>World</a:t>
            </a:r>
          </a:p>
          <a:p>
            <a:r>
              <a:rPr lang="en-US" sz="1400" smtClean="0">
                <a:solidFill>
                  <a:srgbClr val="FFFF00"/>
                </a:solidFill>
              </a:rPr>
              <a:t>Start</a:t>
            </a:r>
            <a:r>
              <a:rPr lang="en-US" sz="1400" smtClean="0"/>
              <a:t> world = startEngine </a:t>
            </a:r>
            <a:r>
              <a:rPr lang="en-US" sz="1400" smtClean="0">
                <a:solidFill>
                  <a:srgbClr val="FFFF00"/>
                </a:solidFill>
              </a:rPr>
              <a:t>myTask </a:t>
            </a:r>
            <a:r>
              <a:rPr lang="en-US" sz="1400" smtClean="0"/>
              <a:t>world</a:t>
            </a:r>
          </a:p>
          <a:p>
            <a:endParaRPr lang="en-US" sz="1400" smtClean="0"/>
          </a:p>
          <a:p>
            <a:r>
              <a:rPr lang="en-US" sz="1400" smtClean="0">
                <a:solidFill>
                  <a:srgbClr val="FFFF00"/>
                </a:solidFill>
              </a:rPr>
              <a:t>myTask </a:t>
            </a:r>
            <a:r>
              <a:rPr lang="en-US" sz="1400" smtClean="0">
                <a:solidFill>
                  <a:srgbClr val="FF99FF"/>
                </a:solidFill>
              </a:rPr>
              <a:t>:: Task Int</a:t>
            </a:r>
          </a:p>
          <a:p>
            <a:r>
              <a:rPr lang="en-US" sz="1400" smtClean="0">
                <a:solidFill>
                  <a:srgbClr val="FFFF00"/>
                </a:solidFill>
              </a:rPr>
              <a:t>myTask </a:t>
            </a:r>
            <a:r>
              <a:rPr lang="en-US" sz="1400" smtClean="0"/>
              <a:t>= </a:t>
            </a:r>
            <a:r>
              <a:rPr lang="en-US" sz="1400" smtClean="0">
                <a:solidFill>
                  <a:srgbClr val="FFFF00"/>
                </a:solidFill>
              </a:rPr>
              <a:t>enterInformation</a:t>
            </a:r>
            <a:r>
              <a:rPr lang="en-US" sz="1400" smtClean="0"/>
              <a:t> "Enter an integer" []</a:t>
            </a:r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>
              <a:solidFill>
                <a:schemeClr val="folHlink"/>
              </a:solidFill>
            </a:endParaRPr>
          </a:p>
          <a:p>
            <a:endParaRPr lang="en-US" sz="1400" smtClean="0">
              <a:solidFill>
                <a:schemeClr val="folHlink"/>
              </a:solidFill>
            </a:endParaRPr>
          </a:p>
          <a:p>
            <a:endParaRPr lang="en-US" sz="1400" smtClean="0">
              <a:solidFill>
                <a:schemeClr val="folHlink"/>
              </a:solidFill>
            </a:endParaRPr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>
              <a:hlinkClick r:id="rId3" action="ppaction://program"/>
            </a:endParaRPr>
          </a:p>
          <a:p>
            <a:endParaRPr lang="en-US" sz="1400" smtClean="0"/>
          </a:p>
          <a:p>
            <a:endParaRPr lang="en-US" sz="140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8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Rechte verbindingslijn 13"/>
          <p:cNvCxnSpPr>
            <a:endCxn id="6" idx="1"/>
          </p:cNvCxnSpPr>
          <p:nvPr/>
        </p:nvCxnSpPr>
        <p:spPr bwMode="auto">
          <a:xfrm>
            <a:off x="1739900" y="2760663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 bwMode="auto">
          <a:xfrm>
            <a:off x="1331913" y="2603500"/>
            <a:ext cx="601662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" name="Rechte verbindingslijn 13"/>
          <p:cNvCxnSpPr>
            <a:endCxn id="6" idx="1"/>
          </p:cNvCxnSpPr>
          <p:nvPr/>
        </p:nvCxnSpPr>
        <p:spPr bwMode="auto">
          <a:xfrm>
            <a:off x="1739900" y="2760663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hthoek 7"/>
          <p:cNvSpPr/>
          <p:nvPr/>
        </p:nvSpPr>
        <p:spPr bwMode="auto">
          <a:xfrm>
            <a:off x="1331913" y="2603500"/>
            <a:ext cx="601662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22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1475" y="3768725"/>
            <a:ext cx="2362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1475" y="3771900"/>
            <a:ext cx="23431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Rechte verbindingslijn 20"/>
          <p:cNvCxnSpPr>
            <a:stCxn id="7" idx="1"/>
          </p:cNvCxnSpPr>
          <p:nvPr/>
        </p:nvCxnSpPr>
        <p:spPr bwMode="auto">
          <a:xfrm rot="10800000" flipV="1">
            <a:off x="5273675" y="4329113"/>
            <a:ext cx="2043113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189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CC590-54DB-4CB6-A23A-E44E079443F6}" type="slidenum">
              <a:rPr lang="en-US" smtClean="0">
                <a:cs typeface="Arial" charset="0"/>
              </a:rPr>
              <a:pPr/>
              <a:t>42</a:t>
            </a:fld>
            <a:endParaRPr lang="en-US" smtClean="0">
              <a:cs typeface="Arial" charset="0"/>
            </a:endParaRPr>
          </a:p>
        </p:txBody>
      </p:sp>
      <p:sp>
        <p:nvSpPr>
          <p:cNvPr id="501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sz="1800" i="1" dirty="0" smtClean="0"/>
              <a:t>Editors</a:t>
            </a:r>
            <a:endParaRPr lang="en-US" i="1" dirty="0" smtClean="0"/>
          </a:p>
        </p:txBody>
      </p:sp>
      <p:cxnSp>
        <p:nvCxnSpPr>
          <p:cNvPr id="4" name="Rechte verbindingslijn 13"/>
          <p:cNvCxnSpPr>
            <a:endCxn id="6" idx="1"/>
          </p:cNvCxnSpPr>
          <p:nvPr/>
        </p:nvCxnSpPr>
        <p:spPr bwMode="auto">
          <a:xfrm>
            <a:off x="1739900" y="2760663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Rechthoek 7"/>
          <p:cNvSpPr/>
          <p:nvPr/>
        </p:nvSpPr>
        <p:spPr bwMode="auto">
          <a:xfrm>
            <a:off x="1331913" y="2603500"/>
            <a:ext cx="601662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" name="Rechte verbindingslijn 13"/>
          <p:cNvCxnSpPr>
            <a:endCxn id="6" idx="1"/>
          </p:cNvCxnSpPr>
          <p:nvPr/>
        </p:nvCxnSpPr>
        <p:spPr bwMode="auto">
          <a:xfrm>
            <a:off x="1739900" y="2760663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Rechthoek 7"/>
          <p:cNvSpPr/>
          <p:nvPr/>
        </p:nvSpPr>
        <p:spPr bwMode="auto">
          <a:xfrm>
            <a:off x="1331913" y="2603500"/>
            <a:ext cx="601662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2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6988" y="847725"/>
            <a:ext cx="5183188" cy="2921000"/>
          </a:xfrm>
        </p:spPr>
        <p:txBody>
          <a:bodyPr/>
          <a:lstStyle/>
          <a:p>
            <a:r>
              <a:rPr lang="en-US" sz="1400" dirty="0" smtClean="0">
                <a:solidFill>
                  <a:srgbClr val="99CCFF"/>
                </a:solidFill>
              </a:rPr>
              <a:t>module</a:t>
            </a:r>
            <a:r>
              <a:rPr lang="en-US" sz="1400" dirty="0" smtClean="0"/>
              <a:t> example</a:t>
            </a:r>
          </a:p>
          <a:p>
            <a:endParaRPr lang="en-US" sz="1400" dirty="0" smtClean="0"/>
          </a:p>
          <a:p>
            <a:r>
              <a:rPr lang="en-US" sz="1400" dirty="0" smtClean="0">
                <a:solidFill>
                  <a:srgbClr val="99CCFF"/>
                </a:solidFill>
              </a:rPr>
              <a:t>import</a:t>
            </a:r>
            <a:r>
              <a:rPr lang="en-US" sz="1400" dirty="0" smtClean="0"/>
              <a:t> </a:t>
            </a:r>
            <a:r>
              <a:rPr lang="en-US" sz="1400" dirty="0" err="1" smtClean="0"/>
              <a:t>iTasks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>
                <a:solidFill>
                  <a:srgbClr val="FFFF00"/>
                </a:solidFill>
              </a:rPr>
              <a:t>Start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FF99FF"/>
                </a:solidFill>
              </a:rPr>
              <a:t>:: </a:t>
            </a:r>
            <a:r>
              <a:rPr lang="en-US" sz="1400" dirty="0" smtClean="0">
                <a:solidFill>
                  <a:srgbClr val="FFFF00"/>
                </a:solidFill>
              </a:rPr>
              <a:t>*</a:t>
            </a:r>
            <a:r>
              <a:rPr lang="en-US" sz="1400" dirty="0" smtClean="0">
                <a:solidFill>
                  <a:srgbClr val="FF99FF"/>
                </a:solidFill>
              </a:rPr>
              <a:t>World </a:t>
            </a:r>
            <a:r>
              <a:rPr lang="en-US" sz="1400" b="1" dirty="0" smtClean="0">
                <a:solidFill>
                  <a:srgbClr val="FF99FF"/>
                </a:solidFill>
                <a:sym typeface="Symbol" pitchFamily="18" charset="2"/>
              </a:rPr>
              <a:t></a:t>
            </a:r>
            <a:r>
              <a:rPr lang="en-US" sz="1400" dirty="0" smtClean="0">
                <a:solidFill>
                  <a:srgbClr val="FF99FF"/>
                </a:solidFill>
              </a:rPr>
              <a:t> </a:t>
            </a:r>
            <a:r>
              <a:rPr lang="en-US" sz="1400" dirty="0" smtClean="0">
                <a:solidFill>
                  <a:srgbClr val="FFFF00"/>
                </a:solidFill>
              </a:rPr>
              <a:t>*</a:t>
            </a:r>
            <a:r>
              <a:rPr lang="en-US" sz="1400" dirty="0" smtClean="0">
                <a:solidFill>
                  <a:srgbClr val="FF99FF"/>
                </a:solidFill>
              </a:rPr>
              <a:t>World</a:t>
            </a:r>
          </a:p>
          <a:p>
            <a:r>
              <a:rPr lang="en-US" sz="1400" dirty="0" smtClean="0">
                <a:solidFill>
                  <a:srgbClr val="FFFF00"/>
                </a:solidFill>
              </a:rPr>
              <a:t>Start</a:t>
            </a:r>
            <a:r>
              <a:rPr lang="en-US" sz="1400" dirty="0" smtClean="0"/>
              <a:t> world = </a:t>
            </a:r>
            <a:r>
              <a:rPr lang="en-US" sz="1400" dirty="0" err="1" smtClean="0"/>
              <a:t>startEngine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rgbClr val="FFFF00"/>
                </a:solidFill>
              </a:rPr>
              <a:t>myTask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world</a:t>
            </a:r>
          </a:p>
          <a:p>
            <a:endParaRPr lang="en-US" sz="1400" dirty="0" smtClean="0"/>
          </a:p>
          <a:p>
            <a:r>
              <a:rPr lang="en-US" sz="1400" dirty="0" err="1" smtClean="0">
                <a:solidFill>
                  <a:srgbClr val="FFFF00"/>
                </a:solidFill>
              </a:rPr>
              <a:t>myTask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>
                <a:solidFill>
                  <a:srgbClr val="FF99FF"/>
                </a:solidFill>
              </a:rPr>
              <a:t>:: Task </a:t>
            </a:r>
            <a:r>
              <a:rPr lang="en-US" sz="1400" dirty="0" err="1" smtClean="0">
                <a:solidFill>
                  <a:srgbClr val="FF99FF"/>
                </a:solidFill>
              </a:rPr>
              <a:t>Int</a:t>
            </a:r>
            <a:endParaRPr lang="en-US" sz="1400" dirty="0" smtClean="0">
              <a:solidFill>
                <a:srgbClr val="FF99FF"/>
              </a:solidFill>
            </a:endParaRPr>
          </a:p>
          <a:p>
            <a:r>
              <a:rPr lang="en-US" sz="1400" dirty="0" err="1" smtClean="0">
                <a:solidFill>
                  <a:srgbClr val="FFFF00"/>
                </a:solidFill>
              </a:rPr>
              <a:t>myTask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= </a:t>
            </a:r>
            <a:r>
              <a:rPr lang="en-US" sz="1400" dirty="0" err="1" smtClean="0">
                <a:solidFill>
                  <a:srgbClr val="FFFF00"/>
                </a:solidFill>
              </a:rPr>
              <a:t>enterInformation</a:t>
            </a:r>
            <a:r>
              <a:rPr lang="en-US" sz="1400" dirty="0" smtClean="0"/>
              <a:t> "Enter an integer" []</a:t>
            </a:r>
          </a:p>
          <a:p>
            <a:endParaRPr lang="en-US" sz="1400" dirty="0" smtClean="0">
              <a:solidFill>
                <a:schemeClr val="folHlink"/>
              </a:solidFill>
            </a:endParaRPr>
          </a:p>
          <a:p>
            <a:endParaRPr lang="en-US" sz="1400" dirty="0" smtClean="0">
              <a:solidFill>
                <a:schemeClr val="folHlink"/>
              </a:solidFill>
            </a:endParaRPr>
          </a:p>
          <a:p>
            <a:endParaRPr lang="en-US" sz="1400" dirty="0" smtClean="0">
              <a:solidFill>
                <a:schemeClr val="folHlink"/>
              </a:solidFill>
            </a:endParaRP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>
              <a:hlinkClick r:id="rId5" action="ppaction://program"/>
            </a:endParaRPr>
          </a:p>
          <a:p>
            <a:endParaRPr lang="en-US" sz="1400" dirty="0" smtClean="0"/>
          </a:p>
          <a:p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32" name="Isosceles Triangle 1"/>
          <p:cNvSpPr>
            <a:spLocks noChangeArrowheads="1"/>
          </p:cNvSpPr>
          <p:nvPr/>
        </p:nvSpPr>
        <p:spPr bwMode="auto">
          <a:xfrm>
            <a:off x="7108825" y="2211388"/>
            <a:ext cx="974725" cy="798512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33" name="Rechte verbindingslijn met pijl 32"/>
          <p:cNvCxnSpPr>
            <a:cxnSpLocks noChangeShapeType="1"/>
          </p:cNvCxnSpPr>
          <p:nvPr/>
        </p:nvCxnSpPr>
        <p:spPr bwMode="auto">
          <a:xfrm>
            <a:off x="7623175" y="300990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5" name="Isosceles Triangle 1"/>
          <p:cNvSpPr>
            <a:spLocks noChangeArrowheads="1"/>
          </p:cNvSpPr>
          <p:nvPr/>
        </p:nvSpPr>
        <p:spPr bwMode="auto">
          <a:xfrm flipV="1">
            <a:off x="7127875" y="4078288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7316788" y="418623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  <p:cxnSp>
        <p:nvCxnSpPr>
          <p:cNvPr id="37" name="Rechte verbindingslijn met pijl 16"/>
          <p:cNvCxnSpPr>
            <a:cxnSpLocks noChangeShapeType="1"/>
          </p:cNvCxnSpPr>
          <p:nvPr/>
        </p:nvCxnSpPr>
        <p:spPr bwMode="auto">
          <a:xfrm>
            <a:off x="7623175" y="300990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7297738" y="265588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dirty="0">
                <a:solidFill>
                  <a:schemeClr val="bg2"/>
                </a:solidFill>
              </a:rPr>
              <a:t>Model</a:t>
            </a: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7316788" y="418623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  <p:cxnSp>
        <p:nvCxnSpPr>
          <p:cNvPr id="40" name="Rechte verbindingslijn met pijl 16"/>
          <p:cNvCxnSpPr>
            <a:cxnSpLocks noChangeShapeType="1"/>
          </p:cNvCxnSpPr>
          <p:nvPr/>
        </p:nvCxnSpPr>
        <p:spPr bwMode="auto">
          <a:xfrm>
            <a:off x="7623175" y="300990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41" name="Isosceles Triangle 1"/>
          <p:cNvSpPr>
            <a:spLocks noChangeArrowheads="1"/>
          </p:cNvSpPr>
          <p:nvPr/>
        </p:nvSpPr>
        <p:spPr bwMode="auto">
          <a:xfrm flipV="1">
            <a:off x="7127875" y="4078288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7316788" y="418623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  <p:cxnSp>
        <p:nvCxnSpPr>
          <p:cNvPr id="43" name="Rechte verbindingslijn met pijl 16"/>
          <p:cNvCxnSpPr>
            <a:cxnSpLocks noChangeShapeType="1"/>
          </p:cNvCxnSpPr>
          <p:nvPr/>
        </p:nvCxnSpPr>
        <p:spPr bwMode="auto">
          <a:xfrm>
            <a:off x="7623175" y="300990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7316788" y="418623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  <p:grpSp>
        <p:nvGrpSpPr>
          <p:cNvPr id="48" name="Groep 47"/>
          <p:cNvGrpSpPr>
            <a:grpSpLocks/>
          </p:cNvGrpSpPr>
          <p:nvPr/>
        </p:nvGrpSpPr>
        <p:grpSpPr bwMode="auto">
          <a:xfrm>
            <a:off x="4941888" y="5054599"/>
            <a:ext cx="1863725" cy="738664"/>
            <a:chOff x="-414968" y="1638973"/>
            <a:chExt cx="1956390" cy="648567"/>
          </a:xfrm>
        </p:grpSpPr>
        <p:sp>
          <p:nvSpPr>
            <p:cNvPr id="49" name="Toelichting met afgeronde rechthoek 19"/>
            <p:cNvSpPr/>
            <p:nvPr/>
          </p:nvSpPr>
          <p:spPr bwMode="auto">
            <a:xfrm>
              <a:off x="-414968" y="1638973"/>
              <a:ext cx="1956390" cy="595182"/>
            </a:xfrm>
            <a:prstGeom prst="wedgeRoundRectCallout">
              <a:avLst>
                <a:gd name="adj1" fmla="val -65302"/>
                <a:gd name="adj2" fmla="val -142820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>
                <a:solidFill>
                  <a:schemeClr val="tx1"/>
                </a:solidFill>
                <a:latin typeface="+mj-lt"/>
                <a:cs typeface="+mn-cs"/>
              </a:endParaRPr>
            </a:p>
          </p:txBody>
        </p:sp>
        <p:sp>
          <p:nvSpPr>
            <p:cNvPr id="50" name="Tekstvak 21"/>
            <p:cNvSpPr txBox="1">
              <a:spLocks noChangeArrowheads="1"/>
            </p:cNvSpPr>
            <p:nvPr/>
          </p:nvSpPr>
          <p:spPr bwMode="auto">
            <a:xfrm>
              <a:off x="-414968" y="1638973"/>
              <a:ext cx="1956390" cy="648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Editors </a:t>
              </a:r>
              <a:r>
                <a:rPr lang="en-US" sz="1400" dirty="0" smtClean="0">
                  <a:solidFill>
                    <a:schemeClr val="bg1"/>
                  </a:solidFill>
                </a:rPr>
                <a:t>therefore never </a:t>
              </a:r>
              <a:r>
                <a:rPr lang="en-US" sz="1400" dirty="0">
                  <a:solidFill>
                    <a:schemeClr val="bg1"/>
                  </a:solidFill>
                </a:rPr>
                <a:t>deliver a </a:t>
              </a:r>
              <a:r>
                <a:rPr lang="en-US" sz="1400" dirty="0">
                  <a:solidFill>
                    <a:schemeClr val="bg2"/>
                  </a:solidFill>
                </a:rPr>
                <a:t>Stable</a:t>
              </a:r>
              <a:r>
                <a:rPr lang="en-US" sz="1400" dirty="0">
                  <a:solidFill>
                    <a:schemeClr val="bg1"/>
                  </a:solidFill>
                </a:rPr>
                <a:t> value</a:t>
              </a:r>
            </a:p>
          </p:txBody>
        </p:sp>
      </p:grpSp>
      <p:sp>
        <p:nvSpPr>
          <p:cNvPr id="51" name="Toelichting met afgeronde rechthoek 15"/>
          <p:cNvSpPr>
            <a:spLocks noChangeArrowheads="1"/>
          </p:cNvSpPr>
          <p:nvPr/>
        </p:nvSpPr>
        <p:spPr bwMode="auto">
          <a:xfrm>
            <a:off x="3702844" y="1554163"/>
            <a:ext cx="977900" cy="730250"/>
          </a:xfrm>
          <a:prstGeom prst="wedgeRoundRectCallout">
            <a:avLst>
              <a:gd name="adj1" fmla="val -138634"/>
              <a:gd name="adj2" fmla="val 136306"/>
              <a:gd name="adj3" fmla="val 16667"/>
            </a:avLst>
          </a:prstGeom>
          <a:solidFill>
            <a:srgbClr val="BFBFBF"/>
          </a:solidFill>
          <a:ln w="38100" algn="ctr">
            <a:solidFill>
              <a:srgbClr val="9191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tx1"/>
              </a:solidFill>
              <a:latin typeface="+mj-lt"/>
              <a:cs typeface="+mn-cs"/>
            </a:endParaRPr>
          </a:p>
        </p:txBody>
      </p:sp>
      <p:sp>
        <p:nvSpPr>
          <p:cNvPr id="52" name="Tekstvak 17"/>
          <p:cNvSpPr txBox="1">
            <a:spLocks noChangeArrowheads="1"/>
          </p:cNvSpPr>
          <p:nvPr/>
        </p:nvSpPr>
        <p:spPr bwMode="auto">
          <a:xfrm>
            <a:off x="3171825" y="1763713"/>
            <a:ext cx="1957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>
                <a:solidFill>
                  <a:schemeClr val="bg1"/>
                </a:solidFill>
              </a:rPr>
              <a:t>Prompt</a:t>
            </a:r>
          </a:p>
        </p:txBody>
      </p:sp>
      <p:sp>
        <p:nvSpPr>
          <p:cNvPr id="53" name="Toelichting met afgeronde rechthoek 15"/>
          <p:cNvSpPr>
            <a:spLocks noChangeArrowheads="1"/>
          </p:cNvSpPr>
          <p:nvPr/>
        </p:nvSpPr>
        <p:spPr bwMode="auto">
          <a:xfrm>
            <a:off x="5501623" y="1270002"/>
            <a:ext cx="2032000" cy="1250950"/>
          </a:xfrm>
          <a:prstGeom prst="wedgeRoundRectCallout">
            <a:avLst>
              <a:gd name="adj1" fmla="val -119801"/>
              <a:gd name="adj2" fmla="val 83227"/>
              <a:gd name="adj3" fmla="val 16667"/>
            </a:avLst>
          </a:prstGeom>
          <a:solidFill>
            <a:srgbClr val="BFBFBF"/>
          </a:solidFill>
          <a:ln w="38100" algn="ctr">
            <a:solidFill>
              <a:srgbClr val="9191FF"/>
            </a:solidFill>
            <a:round/>
            <a:headEnd/>
            <a:tailEnd/>
          </a:ln>
        </p:spPr>
        <p:txBody>
          <a:bodyPr wrap="none" anchor="ctr"/>
          <a:lstStyle/>
          <a:p>
            <a:pPr marL="228600" indent="-228600" algn="ctr" eaLnBrk="0" hangingPunct="0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option to map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a task value</a:t>
            </a:r>
            <a:endParaRPr lang="en-US" sz="1400" dirty="0">
              <a:solidFill>
                <a:schemeClr val="bg1"/>
              </a:solidFill>
            </a:endParaRP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to a </a:t>
            </a:r>
            <a:r>
              <a:rPr lang="en-US" sz="1400" dirty="0" smtClean="0">
                <a:solidFill>
                  <a:schemeClr val="bg1"/>
                </a:solidFill>
              </a:rPr>
              <a:t>view value </a:t>
            </a:r>
            <a:r>
              <a:rPr lang="en-US" sz="1400" dirty="0">
                <a:solidFill>
                  <a:schemeClr val="bg1"/>
                </a:solidFill>
              </a:rPr>
              <a:t>of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another type </a:t>
            </a:r>
          </a:p>
        </p:txBody>
      </p:sp>
      <p:sp>
        <p:nvSpPr>
          <p:cNvPr id="54" name="Toelichting met afgeronde rechthoek 15"/>
          <p:cNvSpPr/>
          <p:nvPr/>
        </p:nvSpPr>
        <p:spPr bwMode="auto">
          <a:xfrm>
            <a:off x="1331913" y="5167313"/>
            <a:ext cx="1957387" cy="1127125"/>
          </a:xfrm>
          <a:prstGeom prst="wedgeRoundRectCallout">
            <a:avLst>
              <a:gd name="adj1" fmla="val 45949"/>
              <a:gd name="adj2" fmla="val -108014"/>
              <a:gd name="adj3" fmla="val 16667"/>
            </a:avLst>
          </a:prstGeom>
          <a:solidFill>
            <a:schemeClr val="tx1">
              <a:lumMod val="75000"/>
            </a:schemeClr>
          </a:solidFill>
          <a:ln w="38100" cap="flat" cmpd="sng" algn="ctr">
            <a:solidFill>
              <a:schemeClr val="accent2">
                <a:lumMod val="25000"/>
                <a:lumOff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tx1"/>
              </a:solidFill>
              <a:latin typeface="+mj-lt"/>
              <a:cs typeface="+mn-cs"/>
            </a:endParaRPr>
          </a:p>
        </p:txBody>
      </p:sp>
      <p:sp>
        <p:nvSpPr>
          <p:cNvPr id="55" name="Tekstvak 17"/>
          <p:cNvSpPr txBox="1">
            <a:spLocks noChangeArrowheads="1"/>
          </p:cNvSpPr>
          <p:nvPr/>
        </p:nvSpPr>
        <p:spPr bwMode="auto">
          <a:xfrm>
            <a:off x="1331913" y="5264150"/>
            <a:ext cx="1957387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</a:rPr>
              <a:t>With the editor one can constantly change the current value</a:t>
            </a:r>
          </a:p>
          <a:p>
            <a:pPr algn="ctr" eaLnBrk="0" hangingPunct="0"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4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9" grpId="0" animBg="1"/>
      <p:bldP spid="32" grpId="0" animBg="1"/>
      <p:bldP spid="35" grpId="0" animBg="1"/>
      <p:bldP spid="36" grpId="0"/>
      <p:bldP spid="38" grpId="0"/>
      <p:bldP spid="39" grpId="0"/>
      <p:bldP spid="41" grpId="0" animBg="1"/>
      <p:bldP spid="42" grpId="0"/>
      <p:bldP spid="51" grpId="0" animBg="1"/>
      <p:bldP spid="52" grpId="0"/>
      <p:bldP spid="53" grpId="0" animBg="1"/>
      <p:bldP spid="54" grpId="0" animBg="1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F3AFCB3-6EEF-4FF2-AE12-CE8153CC41B6}" type="slidenum">
              <a:rPr lang="en-US" smtClean="0">
                <a:cs typeface="Arial" charset="0"/>
              </a:rPr>
              <a:pPr/>
              <a:t>43</a:t>
            </a:fld>
            <a:endParaRPr lang="en-US" smtClean="0">
              <a:cs typeface="Arial" charset="0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sz="1800" i="1" dirty="0" smtClean="0"/>
              <a:t>Editors – Task Value on Server kept synchronized with the View on Client </a:t>
            </a:r>
            <a:endParaRPr lang="en-US" i="1" dirty="0" smtClean="0"/>
          </a:p>
        </p:txBody>
      </p:sp>
      <p:pic>
        <p:nvPicPr>
          <p:cNvPr id="1040" name="Picture 16" descr="CinemaDisplay ic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2" y="3477490"/>
            <a:ext cx="2951919" cy="29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Phone retro white icon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73" y="1049669"/>
            <a:ext cx="1680585" cy="16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ucasian Female Boss icon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8" y="495255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3280" y="3755806"/>
            <a:ext cx="1503929" cy="537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Rechte verbindingslijn met pijl 3"/>
          <p:cNvCxnSpPr/>
          <p:nvPr/>
        </p:nvCxnSpPr>
        <p:spPr bwMode="auto">
          <a:xfrm flipV="1">
            <a:off x="3156801" y="2664690"/>
            <a:ext cx="824089" cy="812800"/>
          </a:xfrm>
          <a:prstGeom prst="straightConnector1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" name="Rechthoek 4"/>
          <p:cNvSpPr/>
          <p:nvPr/>
        </p:nvSpPr>
        <p:spPr>
          <a:xfrm>
            <a:off x="4083355" y="1858646"/>
            <a:ext cx="2647323" cy="276999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kumimoji="0" lang="en-US" dirty="0" err="1" smtClean="0">
                <a:solidFill>
                  <a:schemeClr val="tx1">
                    <a:lumMod val="65000"/>
                  </a:schemeClr>
                </a:solidFill>
              </a:rPr>
              <a:t>ValRes</a:t>
            </a:r>
            <a:r>
              <a:rPr kumimoji="0" lang="en-US" dirty="0" smtClean="0">
                <a:solidFill>
                  <a:schemeClr val="tx1">
                    <a:lumMod val="65000"/>
                  </a:schemeClr>
                </a:solidFill>
              </a:rPr>
              <a:t> 3</a:t>
            </a:r>
            <a:r>
              <a:rPr kumimoji="0" lang="en-US" dirty="0" smtClean="0">
                <a:solidFill>
                  <a:schemeClr val="bg2"/>
                </a:solidFill>
              </a:rPr>
              <a:t> (Value 42 False) </a:t>
            </a:r>
            <a:r>
              <a:rPr kumimoji="0" lang="en-US" dirty="0" smtClean="0">
                <a:solidFill>
                  <a:srgbClr val="FF0000"/>
                </a:solidFill>
              </a:rPr>
              <a:t>:: Task </a:t>
            </a:r>
            <a:r>
              <a:rPr kumimoji="0" lang="en-US" dirty="0" err="1" smtClean="0">
                <a:solidFill>
                  <a:srgbClr val="FF0000"/>
                </a:solidFill>
              </a:rPr>
              <a:t>Int</a:t>
            </a:r>
            <a:r>
              <a:rPr kumimoji="0" lang="en-US" dirty="0" smtClean="0">
                <a:solidFill>
                  <a:srgbClr val="FF0000"/>
                </a:solidFill>
              </a:rPr>
              <a:t> 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9" name="Isosceles Triangle 1"/>
          <p:cNvSpPr>
            <a:spLocks noChangeArrowheads="1"/>
          </p:cNvSpPr>
          <p:nvPr/>
        </p:nvSpPr>
        <p:spPr bwMode="auto">
          <a:xfrm>
            <a:off x="4497666" y="1049669"/>
            <a:ext cx="974725" cy="798512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674687" y="1478884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dirty="0">
                <a:solidFill>
                  <a:schemeClr val="bg2"/>
                </a:solidFill>
              </a:rPr>
              <a:t>Model</a:t>
            </a:r>
          </a:p>
        </p:txBody>
      </p:sp>
      <p:sp>
        <p:nvSpPr>
          <p:cNvPr id="28" name="Isosceles Triangle 1"/>
          <p:cNvSpPr>
            <a:spLocks noChangeArrowheads="1"/>
          </p:cNvSpPr>
          <p:nvPr/>
        </p:nvSpPr>
        <p:spPr bwMode="auto">
          <a:xfrm flipV="1">
            <a:off x="1346462" y="4316008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1559055" y="4427129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72765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/>
      <p:bldP spid="28" grpId="0" animBg="1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Rechte verbindingslijn 13"/>
          <p:cNvCxnSpPr>
            <a:endCxn id="6" idx="1"/>
          </p:cNvCxnSpPr>
          <p:nvPr/>
        </p:nvCxnSpPr>
        <p:spPr bwMode="auto">
          <a:xfrm>
            <a:off x="1771650" y="2303463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 bwMode="auto">
          <a:xfrm>
            <a:off x="1363663" y="2146300"/>
            <a:ext cx="601662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1113" y="914400"/>
            <a:ext cx="8512176" cy="5194300"/>
          </a:xfrm>
        </p:spPr>
        <p:txBody>
          <a:bodyPr/>
          <a:lstStyle/>
          <a:p>
            <a:r>
              <a:rPr lang="en-US" sz="1400" smtClean="0">
                <a:solidFill>
                  <a:srgbClr val="FF99FF"/>
                </a:solidFill>
              </a:rPr>
              <a:t>:: Person</a:t>
            </a:r>
            <a:r>
              <a:rPr lang="en-US" sz="1400" smtClean="0"/>
              <a:t> 	=  { </a:t>
            </a:r>
            <a:r>
              <a:rPr lang="en-US" sz="1400" smtClean="0">
                <a:solidFill>
                  <a:schemeClr val="tx2"/>
                </a:solidFill>
              </a:rPr>
              <a:t>name</a:t>
            </a:r>
            <a:r>
              <a:rPr lang="en-US" sz="1400" smtClean="0"/>
              <a:t> ::</a:t>
            </a:r>
            <a:r>
              <a:rPr lang="en-US" sz="1400" smtClean="0">
                <a:solidFill>
                  <a:srgbClr val="FF99FF"/>
                </a:solidFill>
              </a:rPr>
              <a:t> String</a:t>
            </a:r>
            <a:r>
              <a:rPr lang="en-US" sz="1400" smtClean="0"/>
              <a:t>, </a:t>
            </a:r>
            <a:r>
              <a:rPr lang="en-US" sz="1400" smtClean="0">
                <a:solidFill>
                  <a:schemeClr val="tx2"/>
                </a:solidFill>
              </a:rPr>
              <a:t>gender</a:t>
            </a:r>
            <a:r>
              <a:rPr lang="en-US" sz="1400" smtClean="0"/>
              <a:t> ::</a:t>
            </a:r>
            <a:r>
              <a:rPr lang="en-US" sz="1400" smtClean="0">
                <a:solidFill>
                  <a:srgbClr val="FF99FF"/>
                </a:solidFill>
              </a:rPr>
              <a:t> Gender</a:t>
            </a:r>
            <a:r>
              <a:rPr lang="en-US" sz="1400" smtClean="0"/>
              <a:t>, </a:t>
            </a:r>
            <a:r>
              <a:rPr lang="en-US" sz="1400" smtClean="0">
                <a:solidFill>
                  <a:schemeClr val="tx2"/>
                </a:solidFill>
              </a:rPr>
              <a:t>dateOfBirth</a:t>
            </a:r>
            <a:r>
              <a:rPr lang="en-US" sz="1400" smtClean="0"/>
              <a:t> ::</a:t>
            </a:r>
            <a:r>
              <a:rPr lang="en-US" sz="1400" smtClean="0">
                <a:solidFill>
                  <a:srgbClr val="FF99FF"/>
                </a:solidFill>
              </a:rPr>
              <a:t> Maybe Date</a:t>
            </a:r>
            <a:r>
              <a:rPr lang="en-US" sz="1400" smtClean="0"/>
              <a:t>}</a:t>
            </a:r>
          </a:p>
          <a:p>
            <a:r>
              <a:rPr lang="en-US" sz="1400" smtClean="0"/>
              <a:t>::</a:t>
            </a:r>
            <a:r>
              <a:rPr lang="en-US" sz="1400" smtClean="0">
                <a:solidFill>
                  <a:srgbClr val="FF99FF"/>
                </a:solidFill>
              </a:rPr>
              <a:t> Gender</a:t>
            </a:r>
            <a:r>
              <a:rPr lang="en-US" sz="1400" smtClean="0"/>
              <a:t> 	= </a:t>
            </a:r>
            <a:r>
              <a:rPr lang="en-US" sz="1400" smtClean="0">
                <a:solidFill>
                  <a:schemeClr val="accent1"/>
                </a:solidFill>
              </a:rPr>
              <a:t>Male </a:t>
            </a:r>
            <a:r>
              <a:rPr lang="en-US" sz="1400" smtClean="0"/>
              <a:t>| </a:t>
            </a:r>
            <a:r>
              <a:rPr lang="en-US" sz="1400" smtClean="0">
                <a:solidFill>
                  <a:schemeClr val="accent1"/>
                </a:solidFill>
              </a:rPr>
              <a:t>Female</a:t>
            </a:r>
          </a:p>
          <a:p>
            <a:endParaRPr lang="en-US" sz="1400" smtClean="0">
              <a:solidFill>
                <a:schemeClr val="accent1"/>
              </a:solidFill>
            </a:endParaRPr>
          </a:p>
          <a:p>
            <a:r>
              <a:rPr lang="en-US" sz="1400" smtClean="0">
                <a:solidFill>
                  <a:srgbClr val="99CCFF"/>
                </a:solidFill>
              </a:rPr>
              <a:t>derive class</a:t>
            </a:r>
            <a:r>
              <a:rPr lang="en-US" sz="1400" smtClean="0"/>
              <a:t> </a:t>
            </a:r>
            <a:r>
              <a:rPr lang="en-US" sz="1400" smtClean="0">
                <a:solidFill>
                  <a:srgbClr val="FFC000"/>
                </a:solidFill>
              </a:rPr>
              <a:t>iTask</a:t>
            </a:r>
            <a:r>
              <a:rPr lang="en-US" sz="1400" smtClean="0"/>
              <a:t> </a:t>
            </a:r>
            <a:r>
              <a:rPr lang="en-US" sz="1400" smtClean="0">
                <a:solidFill>
                  <a:srgbClr val="FF99FF"/>
                </a:solidFill>
              </a:rPr>
              <a:t>Person</a:t>
            </a:r>
            <a:r>
              <a:rPr lang="en-US" sz="1400" smtClean="0"/>
              <a:t>, </a:t>
            </a:r>
            <a:r>
              <a:rPr lang="en-US" sz="1400" smtClean="0">
                <a:solidFill>
                  <a:srgbClr val="FF99FF"/>
                </a:solidFill>
              </a:rPr>
              <a:t>Gender</a:t>
            </a:r>
          </a:p>
          <a:p>
            <a:endParaRPr lang="en-US" sz="1400" smtClean="0">
              <a:hlinkClick r:id="rId3" action="ppaction://program"/>
            </a:endParaRPr>
          </a:p>
          <a:p>
            <a:r>
              <a:rPr lang="en-US" sz="1400" smtClean="0">
                <a:solidFill>
                  <a:srgbClr val="FFFF00"/>
                </a:solidFill>
              </a:rPr>
              <a:t>myTask</a:t>
            </a:r>
            <a:r>
              <a:rPr lang="en-US" sz="1400" smtClean="0"/>
              <a:t> ::</a:t>
            </a:r>
            <a:r>
              <a:rPr lang="en-US" sz="1400" smtClean="0">
                <a:solidFill>
                  <a:srgbClr val="FF99FF"/>
                </a:solidFill>
              </a:rPr>
              <a:t> Task Person</a:t>
            </a:r>
          </a:p>
          <a:p>
            <a:r>
              <a:rPr lang="en-US" sz="1400" smtClean="0">
                <a:solidFill>
                  <a:srgbClr val="FFFF00"/>
                </a:solidFill>
              </a:rPr>
              <a:t>myTask </a:t>
            </a:r>
            <a:r>
              <a:rPr lang="en-US" sz="1400" smtClean="0"/>
              <a:t>= </a:t>
            </a:r>
            <a:r>
              <a:rPr lang="en-US" sz="1400" smtClean="0">
                <a:solidFill>
                  <a:srgbClr val="FFFF00"/>
                </a:solidFill>
              </a:rPr>
              <a:t>enterInformation</a:t>
            </a:r>
            <a:r>
              <a:rPr lang="en-US" sz="1400" smtClean="0"/>
              <a:t> "Enter data" []</a:t>
            </a:r>
          </a:p>
          <a:p>
            <a:endParaRPr lang="en-US" sz="1400" smtClean="0">
              <a:solidFill>
                <a:srgbClr val="FF99FF"/>
              </a:solidFill>
            </a:endParaRPr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>
              <a:solidFill>
                <a:schemeClr val="accent1"/>
              </a:solidFill>
            </a:endParaRPr>
          </a:p>
        </p:txBody>
      </p:sp>
      <p:sp>
        <p:nvSpPr>
          <p:cNvPr id="52228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733A96A1-7468-4EC4-AA94-0F95F7A84CE1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44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sz="1800" i="1" dirty="0" smtClean="0"/>
              <a:t>Generic Editors</a:t>
            </a:r>
            <a:r>
              <a:rPr lang="en-US" dirty="0" smtClean="0"/>
              <a:t>  </a:t>
            </a:r>
          </a:p>
        </p:txBody>
      </p:sp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4988" y="3429000"/>
            <a:ext cx="34861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Isosceles Triangle 1"/>
          <p:cNvSpPr>
            <a:spLocks noChangeArrowheads="1"/>
          </p:cNvSpPr>
          <p:nvPr/>
        </p:nvSpPr>
        <p:spPr bwMode="auto">
          <a:xfrm>
            <a:off x="7140575" y="1747044"/>
            <a:ext cx="974725" cy="798512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7" name="Rechte verbindingslijn met pijl 16"/>
          <p:cNvCxnSpPr>
            <a:cxnSpLocks noChangeShapeType="1"/>
          </p:cNvCxnSpPr>
          <p:nvPr/>
        </p:nvCxnSpPr>
        <p:spPr bwMode="auto">
          <a:xfrm>
            <a:off x="7654925" y="255270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Rechte verbindingslijn 20"/>
          <p:cNvCxnSpPr>
            <a:stCxn id="7" idx="1"/>
          </p:cNvCxnSpPr>
          <p:nvPr/>
        </p:nvCxnSpPr>
        <p:spPr bwMode="auto">
          <a:xfrm rot="10800000" flipV="1">
            <a:off x="5305425" y="3871913"/>
            <a:ext cx="2043113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282" name="Text Box 21"/>
          <p:cNvSpPr txBox="1">
            <a:spLocks noChangeArrowheads="1"/>
          </p:cNvSpPr>
          <p:nvPr/>
        </p:nvSpPr>
        <p:spPr bwMode="auto">
          <a:xfrm>
            <a:off x="7329488" y="2192455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dirty="0">
                <a:solidFill>
                  <a:schemeClr val="bg2"/>
                </a:solidFill>
              </a:rPr>
              <a:t>Model</a:t>
            </a:r>
          </a:p>
        </p:txBody>
      </p:sp>
      <p:sp>
        <p:nvSpPr>
          <p:cNvPr id="54283" name="Isosceles Triangle 1"/>
          <p:cNvSpPr>
            <a:spLocks noChangeArrowheads="1"/>
          </p:cNvSpPr>
          <p:nvPr/>
        </p:nvSpPr>
        <p:spPr bwMode="auto">
          <a:xfrm flipV="1">
            <a:off x="7159625" y="3621088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4284" name="Text Box 23"/>
          <p:cNvSpPr txBox="1">
            <a:spLocks noChangeArrowheads="1"/>
          </p:cNvSpPr>
          <p:nvPr/>
        </p:nvSpPr>
        <p:spPr bwMode="auto">
          <a:xfrm>
            <a:off x="7348538" y="372903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754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4279" grpId="0" animBg="1"/>
      <p:bldP spid="54282" grpId="0"/>
      <p:bldP spid="54283" grpId="0" animBg="1"/>
      <p:bldP spid="5428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Rechte verbindingslijn 13"/>
          <p:cNvCxnSpPr>
            <a:endCxn id="6" idx="1"/>
          </p:cNvCxnSpPr>
          <p:nvPr/>
        </p:nvCxnSpPr>
        <p:spPr bwMode="auto">
          <a:xfrm>
            <a:off x="1739900" y="1081088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 bwMode="auto">
          <a:xfrm>
            <a:off x="1331913" y="923925"/>
            <a:ext cx="781050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r>
              <a:rPr lang="en-US" sz="1400" smtClean="0">
                <a:solidFill>
                  <a:srgbClr val="FFFF00"/>
                </a:solidFill>
              </a:rPr>
              <a:t>myTask</a:t>
            </a:r>
            <a:r>
              <a:rPr lang="en-US" sz="1400" smtClean="0"/>
              <a:t> ::</a:t>
            </a:r>
            <a:r>
              <a:rPr lang="en-US" sz="1400" smtClean="0">
                <a:solidFill>
                  <a:srgbClr val="FF99FF"/>
                </a:solidFill>
              </a:rPr>
              <a:t> Task [Person]</a:t>
            </a:r>
          </a:p>
          <a:p>
            <a:r>
              <a:rPr lang="en-US" sz="1400" smtClean="0">
                <a:solidFill>
                  <a:srgbClr val="FFFF00"/>
                </a:solidFill>
              </a:rPr>
              <a:t>myTask </a:t>
            </a:r>
            <a:r>
              <a:rPr lang="en-US" sz="1400" smtClean="0"/>
              <a:t>= </a:t>
            </a:r>
            <a:r>
              <a:rPr lang="en-US" sz="1400" smtClean="0">
                <a:solidFill>
                  <a:srgbClr val="FFFF00"/>
                </a:solidFill>
              </a:rPr>
              <a:t>enterInformation</a:t>
            </a:r>
            <a:r>
              <a:rPr lang="en-US" sz="1400" smtClean="0"/>
              <a:t> “Enter a list of data" []</a:t>
            </a:r>
          </a:p>
          <a:p>
            <a:endParaRPr lang="en-US" sz="1400" smtClean="0">
              <a:solidFill>
                <a:srgbClr val="FF99FF"/>
              </a:solidFill>
            </a:endParaRPr>
          </a:p>
          <a:p>
            <a:endParaRPr lang="en-US" sz="1400" smtClean="0">
              <a:hlinkClick r:id="rId3" action="ppaction://program"/>
            </a:endParaRPr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/>
          </a:p>
          <a:p>
            <a:endParaRPr lang="en-US" sz="1400" smtClean="0">
              <a:solidFill>
                <a:schemeClr val="accent1"/>
              </a:solidFill>
            </a:endParaRPr>
          </a:p>
        </p:txBody>
      </p:sp>
      <p:sp>
        <p:nvSpPr>
          <p:cNvPr id="54276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CFE23DF1-2F80-4B2B-8A47-11B3DF3BC642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45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sz="1800" i="1" dirty="0" smtClean="0"/>
              <a:t>Generic Editors</a:t>
            </a:r>
            <a:r>
              <a:rPr lang="en-US" dirty="0" smtClean="0"/>
              <a:t>  </a:t>
            </a:r>
          </a:p>
        </p:txBody>
      </p:sp>
      <p:pic>
        <p:nvPicPr>
          <p:cNvPr id="5427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675" y="2195513"/>
            <a:ext cx="4572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Isosceles Triangle 1"/>
          <p:cNvSpPr>
            <a:spLocks noChangeArrowheads="1"/>
          </p:cNvSpPr>
          <p:nvPr/>
        </p:nvSpPr>
        <p:spPr bwMode="auto">
          <a:xfrm>
            <a:off x="7108825" y="531813"/>
            <a:ext cx="974725" cy="798512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7" name="Rechte verbindingslijn met pijl 16"/>
          <p:cNvCxnSpPr>
            <a:cxnSpLocks noChangeShapeType="1"/>
          </p:cNvCxnSpPr>
          <p:nvPr/>
        </p:nvCxnSpPr>
        <p:spPr bwMode="auto">
          <a:xfrm>
            <a:off x="7623175" y="1330325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Rechte verbindingslijn 20"/>
          <p:cNvCxnSpPr>
            <a:stCxn id="7" idx="1"/>
          </p:cNvCxnSpPr>
          <p:nvPr/>
        </p:nvCxnSpPr>
        <p:spPr bwMode="auto">
          <a:xfrm rot="10800000" flipV="1">
            <a:off x="5273675" y="2649538"/>
            <a:ext cx="2043113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282" name="Text Box 11"/>
          <p:cNvSpPr txBox="1">
            <a:spLocks noChangeArrowheads="1"/>
          </p:cNvSpPr>
          <p:nvPr/>
        </p:nvSpPr>
        <p:spPr bwMode="auto">
          <a:xfrm>
            <a:off x="7297738" y="979488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dirty="0">
                <a:solidFill>
                  <a:schemeClr val="bg2"/>
                </a:solidFill>
              </a:rPr>
              <a:t>Model</a:t>
            </a:r>
          </a:p>
        </p:txBody>
      </p:sp>
      <p:sp>
        <p:nvSpPr>
          <p:cNvPr id="54283" name="Isosceles Triangle 1"/>
          <p:cNvSpPr>
            <a:spLocks noChangeArrowheads="1"/>
          </p:cNvSpPr>
          <p:nvPr/>
        </p:nvSpPr>
        <p:spPr bwMode="auto">
          <a:xfrm flipV="1">
            <a:off x="7127875" y="2398713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4284" name="Text Box 13"/>
          <p:cNvSpPr txBox="1">
            <a:spLocks noChangeArrowheads="1"/>
          </p:cNvSpPr>
          <p:nvPr/>
        </p:nvSpPr>
        <p:spPr bwMode="auto">
          <a:xfrm>
            <a:off x="7316788" y="2506663"/>
            <a:ext cx="785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564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3107556-A43B-4E98-99FA-FB8BD0A7C16D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46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sz="2800" i="1" smtClean="0"/>
              <a:t>Editors</a:t>
            </a:r>
            <a:r>
              <a:rPr lang="en-US" smtClean="0"/>
              <a:t>  </a:t>
            </a:r>
          </a:p>
        </p:txBody>
      </p:sp>
      <p:sp>
        <p:nvSpPr>
          <p:cNvPr id="62467" name="Isosceles Triangle 1"/>
          <p:cNvSpPr>
            <a:spLocks noChangeArrowheads="1"/>
          </p:cNvSpPr>
          <p:nvPr/>
        </p:nvSpPr>
        <p:spPr bwMode="auto">
          <a:xfrm>
            <a:off x="311150" y="928688"/>
            <a:ext cx="1809750" cy="1222375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2468" name="Text Box 21"/>
          <p:cNvSpPr txBox="1">
            <a:spLocks noChangeArrowheads="1"/>
          </p:cNvSpPr>
          <p:nvPr/>
        </p:nvSpPr>
        <p:spPr bwMode="auto">
          <a:xfrm>
            <a:off x="654050" y="1774825"/>
            <a:ext cx="12858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  <a:latin typeface="+mj-lt"/>
              </a:rPr>
              <a:t>m :: Task M</a:t>
            </a:r>
          </a:p>
          <a:p>
            <a:pPr>
              <a:spcBef>
                <a:spcPct val="50000"/>
              </a:spcBef>
            </a:pPr>
            <a:endParaRPr lang="nl-NL">
              <a:solidFill>
                <a:schemeClr val="bg2"/>
              </a:solidFill>
              <a:latin typeface="+mj-lt"/>
            </a:endParaRPr>
          </a:p>
        </p:txBody>
      </p:sp>
      <p:sp>
        <p:nvSpPr>
          <p:cNvPr id="62469" name="Rectangle 25"/>
          <p:cNvSpPr>
            <a:spLocks noChangeArrowheads="1"/>
          </p:cNvSpPr>
          <p:nvPr/>
        </p:nvSpPr>
        <p:spPr bwMode="auto">
          <a:xfrm>
            <a:off x="190500" y="3067050"/>
            <a:ext cx="2033588" cy="1968500"/>
          </a:xfrm>
          <a:prstGeom prst="rect">
            <a:avLst/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2470" name="Isosceles Triangle 98"/>
          <p:cNvSpPr>
            <a:spLocks noChangeArrowheads="1"/>
          </p:cNvSpPr>
          <p:nvPr/>
        </p:nvSpPr>
        <p:spPr bwMode="auto">
          <a:xfrm flipH="1" flipV="1">
            <a:off x="300038" y="3636963"/>
            <a:ext cx="1809750" cy="1284287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471" name="Rectangle 39"/>
          <p:cNvSpPr>
            <a:spLocks noChangeArrowheads="1"/>
          </p:cNvSpPr>
          <p:nvPr/>
        </p:nvSpPr>
        <p:spPr bwMode="auto">
          <a:xfrm>
            <a:off x="311150" y="3144838"/>
            <a:ext cx="841375" cy="346075"/>
          </a:xfrm>
          <a:prstGeom prst="rect">
            <a:avLst/>
          </a:prstGeom>
          <a:solidFill>
            <a:srgbClr val="FFCCCC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72" name="Rectangle 46"/>
          <p:cNvSpPr>
            <a:spLocks noChangeArrowheads="1"/>
          </p:cNvSpPr>
          <p:nvPr/>
        </p:nvSpPr>
        <p:spPr bwMode="auto">
          <a:xfrm>
            <a:off x="311150" y="2244725"/>
            <a:ext cx="841375" cy="350838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73" name="Rectangle 48"/>
          <p:cNvSpPr>
            <a:spLocks noChangeArrowheads="1"/>
          </p:cNvSpPr>
          <p:nvPr/>
        </p:nvSpPr>
        <p:spPr bwMode="auto">
          <a:xfrm>
            <a:off x="1279525" y="2244725"/>
            <a:ext cx="841375" cy="350838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75" name="Rectangle 50"/>
          <p:cNvSpPr>
            <a:spLocks noChangeArrowheads="1"/>
          </p:cNvSpPr>
          <p:nvPr/>
        </p:nvSpPr>
        <p:spPr bwMode="auto">
          <a:xfrm>
            <a:off x="822326" y="2632943"/>
            <a:ext cx="1873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+mj-lt"/>
              </a:rPr>
              <a:t>Internet</a:t>
            </a:r>
            <a:endParaRPr lang="nl-NL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2476" name="Rectangle 53"/>
          <p:cNvSpPr>
            <a:spLocks noChangeArrowheads="1"/>
          </p:cNvSpPr>
          <p:nvPr/>
        </p:nvSpPr>
        <p:spPr bwMode="auto">
          <a:xfrm>
            <a:off x="2178050" y="2308225"/>
            <a:ext cx="24177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Server - Web Service</a:t>
            </a:r>
            <a:endParaRPr lang="nl-NL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477" name="Rectangle 54"/>
          <p:cNvSpPr>
            <a:spLocks noChangeArrowheads="1"/>
          </p:cNvSpPr>
          <p:nvPr/>
        </p:nvSpPr>
        <p:spPr bwMode="auto">
          <a:xfrm>
            <a:off x="1279525" y="3144838"/>
            <a:ext cx="841375" cy="346075"/>
          </a:xfrm>
          <a:prstGeom prst="rect">
            <a:avLst/>
          </a:prstGeom>
          <a:solidFill>
            <a:srgbClr val="FFCCCC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78" name="Rectangle 55"/>
          <p:cNvSpPr>
            <a:spLocks noChangeArrowheads="1"/>
          </p:cNvSpPr>
          <p:nvPr/>
        </p:nvSpPr>
        <p:spPr bwMode="auto">
          <a:xfrm>
            <a:off x="1558925" y="4651375"/>
            <a:ext cx="3657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Client</a:t>
            </a:r>
          </a:p>
        </p:txBody>
      </p:sp>
      <p:sp>
        <p:nvSpPr>
          <p:cNvPr id="62479" name="Line 42"/>
          <p:cNvSpPr>
            <a:spLocks noChangeShapeType="1"/>
          </p:cNvSpPr>
          <p:nvPr/>
        </p:nvSpPr>
        <p:spPr bwMode="auto">
          <a:xfrm>
            <a:off x="765175" y="2390775"/>
            <a:ext cx="0" cy="92868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>
              <a:latin typeface="+mj-lt"/>
            </a:endParaRPr>
          </a:p>
        </p:txBody>
      </p:sp>
      <p:sp>
        <p:nvSpPr>
          <p:cNvPr id="62480" name="Line 56"/>
          <p:cNvSpPr>
            <a:spLocks noChangeShapeType="1"/>
          </p:cNvSpPr>
          <p:nvPr/>
        </p:nvSpPr>
        <p:spPr bwMode="auto">
          <a:xfrm>
            <a:off x="1700213" y="2397125"/>
            <a:ext cx="0" cy="92868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nl-NL">
              <a:latin typeface="+mj-lt"/>
            </a:endParaRPr>
          </a:p>
        </p:txBody>
      </p:sp>
      <p:pic>
        <p:nvPicPr>
          <p:cNvPr id="62481" name="Picture 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4483100"/>
            <a:ext cx="6286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82" name="Oval 4"/>
          <p:cNvSpPr>
            <a:spLocks noChangeArrowheads="1"/>
          </p:cNvSpPr>
          <p:nvPr/>
        </p:nvSpPr>
        <p:spPr bwMode="auto">
          <a:xfrm>
            <a:off x="2952750" y="1093788"/>
            <a:ext cx="1042988" cy="941387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  <a:latin typeface="+mj-lt"/>
              </a:rPr>
              <a:t>NoValue</a:t>
            </a:r>
          </a:p>
        </p:txBody>
      </p:sp>
      <p:sp>
        <p:nvSpPr>
          <p:cNvPr id="62483" name="Oval 5"/>
          <p:cNvSpPr>
            <a:spLocks noChangeArrowheads="1"/>
          </p:cNvSpPr>
          <p:nvPr/>
        </p:nvSpPr>
        <p:spPr bwMode="auto">
          <a:xfrm>
            <a:off x="4527550" y="1093788"/>
            <a:ext cx="1041400" cy="941387"/>
          </a:xfrm>
          <a:prstGeom prst="ellipse">
            <a:avLst/>
          </a:prstGeom>
          <a:solidFill>
            <a:srgbClr val="00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  <a:latin typeface="+mj-lt"/>
              </a:rPr>
              <a:t>Value </a:t>
            </a:r>
            <a:r>
              <a:rPr lang="en-US" sz="1800">
                <a:solidFill>
                  <a:schemeClr val="bg2"/>
                </a:solidFill>
                <a:latin typeface="+mj-lt"/>
              </a:rPr>
              <a:t>a</a:t>
            </a:r>
            <a:r>
              <a:rPr lang="en-US" sz="1800">
                <a:solidFill>
                  <a:schemeClr val="accent2"/>
                </a:solidFill>
                <a:latin typeface="+mj-lt"/>
              </a:rPr>
              <a:t>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  <a:latin typeface="+mj-lt"/>
              </a:rPr>
              <a:t>False</a:t>
            </a:r>
          </a:p>
        </p:txBody>
      </p:sp>
      <p:sp>
        <p:nvSpPr>
          <p:cNvPr id="62484" name="Oval 5"/>
          <p:cNvSpPr>
            <a:spLocks noChangeArrowheads="1"/>
          </p:cNvSpPr>
          <p:nvPr/>
        </p:nvSpPr>
        <p:spPr bwMode="auto">
          <a:xfrm>
            <a:off x="6434138" y="1093788"/>
            <a:ext cx="1041400" cy="941387"/>
          </a:xfrm>
          <a:prstGeom prst="ellipse">
            <a:avLst/>
          </a:prstGeom>
          <a:solidFill>
            <a:srgbClr val="00CCFF">
              <a:alpha val="10001"/>
            </a:srgbClr>
          </a:solidFill>
          <a:ln w="38100">
            <a:solidFill>
              <a:srgbClr val="FF0000">
                <a:alpha val="25999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  <a:latin typeface="+mj-lt"/>
              </a:rPr>
              <a:t>Value a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800">
                <a:solidFill>
                  <a:schemeClr val="accent2"/>
                </a:solidFill>
                <a:latin typeface="+mj-lt"/>
              </a:rPr>
              <a:t>True</a:t>
            </a:r>
          </a:p>
        </p:txBody>
      </p:sp>
      <p:sp>
        <p:nvSpPr>
          <p:cNvPr id="62485" name="Line 9"/>
          <p:cNvSpPr>
            <a:spLocks noChangeShapeType="1"/>
          </p:cNvSpPr>
          <p:nvPr/>
        </p:nvSpPr>
        <p:spPr bwMode="auto">
          <a:xfrm>
            <a:off x="3995738" y="1338263"/>
            <a:ext cx="531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86" name="Line 10"/>
          <p:cNvSpPr>
            <a:spLocks noChangeShapeType="1"/>
          </p:cNvSpPr>
          <p:nvPr/>
        </p:nvSpPr>
        <p:spPr bwMode="auto">
          <a:xfrm flipH="1">
            <a:off x="3971925" y="1860550"/>
            <a:ext cx="531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87" name="Line 11"/>
          <p:cNvSpPr>
            <a:spLocks noChangeShapeType="1"/>
          </p:cNvSpPr>
          <p:nvPr/>
        </p:nvSpPr>
        <p:spPr bwMode="auto">
          <a:xfrm>
            <a:off x="5715000" y="1546225"/>
            <a:ext cx="531813" cy="0"/>
          </a:xfrm>
          <a:prstGeom prst="line">
            <a:avLst/>
          </a:prstGeom>
          <a:noFill/>
          <a:ln w="38100">
            <a:solidFill>
              <a:srgbClr val="FF0000">
                <a:alpha val="25000"/>
              </a:srgbClr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>
              <a:latin typeface="+mj-lt"/>
            </a:endParaRPr>
          </a:p>
        </p:txBody>
      </p:sp>
      <p:sp>
        <p:nvSpPr>
          <p:cNvPr id="62488" name="Text Box 13"/>
          <p:cNvSpPr txBox="1">
            <a:spLocks noChangeArrowheads="1"/>
          </p:cNvSpPr>
          <p:nvPr/>
        </p:nvSpPr>
        <p:spPr bwMode="auto">
          <a:xfrm>
            <a:off x="823913" y="3814763"/>
            <a:ext cx="784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  <a:latin typeface="+mj-lt"/>
              </a:rPr>
              <a:t>View</a:t>
            </a:r>
          </a:p>
        </p:txBody>
      </p:sp>
      <p:sp>
        <p:nvSpPr>
          <p:cNvPr id="62490" name="Rectangle 30"/>
          <p:cNvSpPr>
            <a:spLocks noChangeArrowheads="1"/>
          </p:cNvSpPr>
          <p:nvPr/>
        </p:nvSpPr>
        <p:spPr bwMode="auto">
          <a:xfrm>
            <a:off x="2401888" y="3011488"/>
            <a:ext cx="6818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Editor: interactive basic task producing unstable values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latin typeface="+mj-lt"/>
                <a:sym typeface="Wingdings" pitchFamily="2" charset="2"/>
              </a:rPr>
              <a:t>Task </a:t>
            </a:r>
            <a:r>
              <a:rPr lang="en-US" sz="1400" dirty="0">
                <a:latin typeface="+mj-lt"/>
                <a:sym typeface="Wingdings" pitchFamily="2" charset="2"/>
              </a:rPr>
              <a:t>value and client state kept </a:t>
            </a:r>
            <a:r>
              <a:rPr lang="en-US" sz="1400" dirty="0" smtClean="0">
                <a:latin typeface="+mj-lt"/>
                <a:sym typeface="Wingdings" pitchFamily="2" charset="2"/>
              </a:rPr>
              <a:t>synchronized automatically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latin typeface="+mj-lt"/>
                <a:sym typeface="Wingdings" pitchFamily="2" charset="2"/>
              </a:rPr>
              <a:t>Client efficiently updated </a:t>
            </a:r>
            <a:r>
              <a:rPr lang="en-US" sz="1400" dirty="0">
                <a:latin typeface="+mj-lt"/>
                <a:sym typeface="Wingdings" pitchFamily="2" charset="2"/>
              </a:rPr>
              <a:t>on </a:t>
            </a:r>
            <a:r>
              <a:rPr lang="en-US" sz="1400" dirty="0" smtClean="0">
                <a:latin typeface="+mj-lt"/>
                <a:sym typeface="Wingdings" pitchFamily="2" charset="2"/>
              </a:rPr>
              <a:t>change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Standard 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format exchange (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JSON)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Domain Specific Platform independent GUI language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latin typeface="+mj-lt"/>
                <a:sym typeface="Wingdings" pitchFamily="2" charset="2"/>
              </a:rPr>
              <a:t>Makes Platform specific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views possible (tablet, smartphone)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Works 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with </a:t>
            </a:r>
            <a:r>
              <a:rPr lang="en-US" sz="1400" i="1" u="sng" dirty="0">
                <a:solidFill>
                  <a:schemeClr val="tx1"/>
                </a:solidFill>
                <a:latin typeface="+mj-lt"/>
                <a:sym typeface="Wingdings" pitchFamily="2" charset="2"/>
              </a:rPr>
              <a:t>any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 browser (HTML-5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compatible)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Smart 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tailor made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editors can be defined, 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local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state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C"/>
            </a:pPr>
            <a:r>
              <a:rPr lang="en-US" sz="1400" dirty="0" smtClean="0">
                <a:latin typeface="+mj-lt"/>
                <a:sym typeface="Wingdings" pitchFamily="2" charset="2"/>
              </a:rPr>
              <a:t>All </a:t>
            </a:r>
            <a:r>
              <a:rPr lang="en-US" sz="1400" dirty="0">
                <a:latin typeface="+mj-lt"/>
                <a:sym typeface="Wingdings" pitchFamily="2" charset="2"/>
              </a:rPr>
              <a:t>code defined in </a:t>
            </a:r>
            <a:r>
              <a:rPr lang="en-US" sz="1400" i="1" u="sng" dirty="0">
                <a:latin typeface="+mj-lt"/>
                <a:sym typeface="Wingdings" pitchFamily="2" charset="2"/>
              </a:rPr>
              <a:t>one</a:t>
            </a:r>
            <a:r>
              <a:rPr lang="en-US" sz="1400" dirty="0">
                <a:latin typeface="+mj-lt"/>
                <a:sym typeface="Wingdings" pitchFamily="2" charset="2"/>
              </a:rPr>
              <a:t> Language (Clean</a:t>
            </a:r>
            <a:r>
              <a:rPr lang="en-US" sz="1400" dirty="0" smtClean="0">
                <a:latin typeface="+mj-lt"/>
                <a:sym typeface="Wingdings" pitchFamily="2" charset="2"/>
              </a:rPr>
              <a:t>)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</a:br>
            <a:endParaRPr lang="en-US" sz="1400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>
              <a:buFont typeface="Wingdings" panose="05000000000000000000" pitchFamily="2" charset="2"/>
              <a:buChar char="C"/>
            </a:pPr>
            <a:endParaRPr lang="en-US" sz="1400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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 Browsers have </a:t>
            </a:r>
            <a:r>
              <a:rPr lang="en-US" sz="1400" u="sng" dirty="0">
                <a:solidFill>
                  <a:schemeClr val="tx1"/>
                </a:solidFill>
                <a:latin typeface="+mj-lt"/>
                <a:sym typeface="Wingdings" pitchFamily="2" charset="2"/>
              </a:rPr>
              <a:t>restrictions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 (security, limited stack space)</a:t>
            </a:r>
          </a:p>
          <a:p>
            <a:r>
              <a:rPr lang="en-US" sz="14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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 JavaScript has to be used, and it is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very </a:t>
            </a:r>
            <a:r>
              <a:rPr lang="en-US" sz="1400" u="sng" dirty="0">
                <a:solidFill>
                  <a:schemeClr val="tx1"/>
                </a:solidFill>
                <a:latin typeface="+mj-lt"/>
                <a:sym typeface="Wingdings" pitchFamily="2" charset="2"/>
              </a:rPr>
              <a:t>slow</a:t>
            </a:r>
            <a:r>
              <a:rPr lang="en-US" sz="1400" dirty="0">
                <a:latin typeface="+mj-lt"/>
                <a:sym typeface="Wingdings" pitchFamily="2" charset="2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(10 </a:t>
            </a:r>
            <a:r>
              <a:rPr lang="en-US" sz="1400" dirty="0">
                <a:solidFill>
                  <a:schemeClr val="tx1"/>
                </a:solidFill>
                <a:latin typeface="+mj-lt"/>
                <a:sym typeface="Wingdings" pitchFamily="2" charset="2"/>
              </a:rPr>
              <a:t>times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sym typeface="Wingdings" pitchFamily="2" charset="2"/>
              </a:rPr>
              <a:t>slower than Clean)</a:t>
            </a:r>
            <a:endParaRPr lang="nl-NL" sz="1400" dirty="0">
              <a:solidFill>
                <a:schemeClr val="tx1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28" name="Picture 2" descr="Caucasian Female Boss icon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3116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53"/>
          <p:cNvSpPr>
            <a:spLocks noChangeArrowheads="1"/>
          </p:cNvSpPr>
          <p:nvPr/>
        </p:nvSpPr>
        <p:spPr bwMode="auto">
          <a:xfrm>
            <a:off x="1664494" y="2605104"/>
            <a:ext cx="24177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+mj-lt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alue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 update</a:t>
            </a:r>
            <a:endParaRPr lang="nl-NL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53"/>
          <p:cNvSpPr>
            <a:spLocks noChangeArrowheads="1"/>
          </p:cNvSpPr>
          <p:nvPr/>
        </p:nvSpPr>
        <p:spPr bwMode="auto">
          <a:xfrm>
            <a:off x="148649" y="2602815"/>
            <a:ext cx="1245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view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update</a:t>
            </a:r>
            <a:endParaRPr lang="nl-NL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90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Rechte verbindingslijn 13"/>
          <p:cNvCxnSpPr>
            <a:endCxn id="6" idx="1"/>
          </p:cNvCxnSpPr>
          <p:nvPr/>
        </p:nvCxnSpPr>
        <p:spPr bwMode="auto">
          <a:xfrm>
            <a:off x="2138363" y="1655763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 bwMode="auto">
          <a:xfrm>
            <a:off x="1730375" y="1498600"/>
            <a:ext cx="922338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8912225" cy="5638800"/>
          </a:xfrm>
        </p:spPr>
        <p:txBody>
          <a:bodyPr/>
          <a:lstStyle/>
          <a:p>
            <a:r>
              <a:rPr lang="en-US" sz="1400" smtClean="0">
                <a:solidFill>
                  <a:srgbClr val="99CCFF"/>
                </a:solidFill>
              </a:rPr>
              <a:t>import</a:t>
            </a:r>
            <a:r>
              <a:rPr lang="en-US" sz="1400" smtClean="0"/>
              <a:t> GoogleMaps</a:t>
            </a:r>
          </a:p>
          <a:p>
            <a:endParaRPr lang="en-US" sz="1400" smtClean="0">
              <a:solidFill>
                <a:srgbClr val="FFFF00"/>
              </a:solidFill>
            </a:endParaRPr>
          </a:p>
          <a:p>
            <a:r>
              <a:rPr lang="en-US" sz="1400" smtClean="0">
                <a:solidFill>
                  <a:srgbClr val="FFFF00"/>
                </a:solidFill>
              </a:rPr>
              <a:t>pointOnMap </a:t>
            </a:r>
            <a:r>
              <a:rPr lang="en-US" sz="1400" smtClean="0"/>
              <a:t>::</a:t>
            </a:r>
            <a:r>
              <a:rPr lang="en-US" sz="1400" smtClean="0">
                <a:solidFill>
                  <a:srgbClr val="FF99FF"/>
                </a:solidFill>
              </a:rPr>
              <a:t> Task GoogleMap</a:t>
            </a:r>
            <a:endParaRPr lang="en-US" sz="1400" smtClean="0">
              <a:solidFill>
                <a:srgbClr val="FFFF00"/>
              </a:solidFill>
            </a:endParaRPr>
          </a:p>
          <a:p>
            <a:r>
              <a:rPr lang="en-US" sz="1400" smtClean="0">
                <a:solidFill>
                  <a:srgbClr val="FFFF00"/>
                </a:solidFill>
              </a:rPr>
              <a:t>pointOnMap </a:t>
            </a:r>
            <a:r>
              <a:rPr lang="en-US" sz="1400" smtClean="0"/>
              <a:t>= </a:t>
            </a:r>
            <a:r>
              <a:rPr lang="en-US" sz="1400" smtClean="0">
                <a:solidFill>
                  <a:srgbClr val="FFFF00"/>
                </a:solidFill>
              </a:rPr>
              <a:t>enterInformation </a:t>
            </a:r>
            <a:r>
              <a:rPr lang="en-US" sz="1400" smtClean="0"/>
              <a:t>"Show me the location" []</a:t>
            </a:r>
            <a:endParaRPr lang="en-US" sz="1600" smtClean="0">
              <a:solidFill>
                <a:schemeClr val="accent1"/>
              </a:solidFill>
            </a:endParaRPr>
          </a:p>
        </p:txBody>
      </p:sp>
      <p:sp>
        <p:nvSpPr>
          <p:cNvPr id="56324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E34C087-D02C-4118-840F-0C702B2465CB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47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sz="1800" i="1" smtClean="0"/>
              <a:t>Tailor Made Smart Editors…</a:t>
            </a:r>
          </a:p>
        </p:txBody>
      </p:sp>
      <p:pic>
        <p:nvPicPr>
          <p:cNvPr id="563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2647950"/>
            <a:ext cx="4979988" cy="37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Isosceles Triangle 1"/>
          <p:cNvSpPr>
            <a:spLocks noChangeArrowheads="1"/>
          </p:cNvSpPr>
          <p:nvPr/>
        </p:nvSpPr>
        <p:spPr bwMode="auto">
          <a:xfrm>
            <a:off x="7507288" y="1106488"/>
            <a:ext cx="974725" cy="798512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7" name="Rechte verbindingslijn met pijl 16"/>
          <p:cNvCxnSpPr>
            <a:cxnSpLocks noChangeShapeType="1"/>
          </p:cNvCxnSpPr>
          <p:nvPr/>
        </p:nvCxnSpPr>
        <p:spPr bwMode="auto">
          <a:xfrm>
            <a:off x="8021638" y="190500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Rechte verbindingslijn 20"/>
          <p:cNvCxnSpPr>
            <a:stCxn id="7" idx="1"/>
          </p:cNvCxnSpPr>
          <p:nvPr/>
        </p:nvCxnSpPr>
        <p:spPr bwMode="auto">
          <a:xfrm rot="10800000" flipV="1">
            <a:off x="5672138" y="3224213"/>
            <a:ext cx="2043112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378" name="Text Box 21"/>
          <p:cNvSpPr txBox="1">
            <a:spLocks noChangeArrowheads="1"/>
          </p:cNvSpPr>
          <p:nvPr/>
        </p:nvSpPr>
        <p:spPr bwMode="auto">
          <a:xfrm>
            <a:off x="7696200" y="1550988"/>
            <a:ext cx="785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Model</a:t>
            </a:r>
          </a:p>
        </p:txBody>
      </p:sp>
      <p:sp>
        <p:nvSpPr>
          <p:cNvPr id="58379" name="Isosceles Triangle 1"/>
          <p:cNvSpPr>
            <a:spLocks noChangeArrowheads="1"/>
          </p:cNvSpPr>
          <p:nvPr/>
        </p:nvSpPr>
        <p:spPr bwMode="auto">
          <a:xfrm flipV="1">
            <a:off x="7526338" y="2973388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380" name="Text Box 23"/>
          <p:cNvSpPr txBox="1">
            <a:spLocks noChangeArrowheads="1"/>
          </p:cNvSpPr>
          <p:nvPr/>
        </p:nvSpPr>
        <p:spPr bwMode="auto">
          <a:xfrm>
            <a:off x="7715250" y="3081338"/>
            <a:ext cx="785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963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375" grpId="0" animBg="1"/>
      <p:bldP spid="58378" grpId="0"/>
      <p:bldP spid="58379" grpId="0" animBg="1"/>
      <p:bldP spid="583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 bwMode="auto">
          <a:xfrm>
            <a:off x="1687513" y="969963"/>
            <a:ext cx="968375" cy="32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20000"/>
              </a:spcBef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Rechte verbindingslijn 10"/>
          <p:cNvCxnSpPr/>
          <p:nvPr/>
        </p:nvCxnSpPr>
        <p:spPr bwMode="auto">
          <a:xfrm>
            <a:off x="2655888" y="1143000"/>
            <a:ext cx="548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371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D4551C6-F53B-404D-8DCA-99398C024F8C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48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sz="1800" i="1" smtClean="0"/>
              <a:t>Tailor Made Smart Editors…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50800" y="990600"/>
            <a:ext cx="9909175" cy="5638800"/>
          </a:xfrm>
        </p:spPr>
        <p:txBody>
          <a:bodyPr/>
          <a:lstStyle/>
          <a:p>
            <a:r>
              <a:rPr lang="en-US" sz="1400" smtClean="0">
                <a:solidFill>
                  <a:srgbClr val="FFFF00"/>
                </a:solidFill>
              </a:rPr>
              <a:t>playLigretto </a:t>
            </a:r>
            <a:r>
              <a:rPr lang="en-US" sz="1400" smtClean="0"/>
              <a:t>::</a:t>
            </a:r>
            <a:r>
              <a:rPr lang="en-US" sz="1400" smtClean="0">
                <a:solidFill>
                  <a:srgbClr val="FF99FF"/>
                </a:solidFill>
              </a:rPr>
              <a:t> Task Ligretto</a:t>
            </a:r>
            <a:endParaRPr lang="en-US" sz="1400" smtClean="0">
              <a:solidFill>
                <a:srgbClr val="FFFF00"/>
              </a:solidFill>
            </a:endParaRPr>
          </a:p>
          <a:p>
            <a:r>
              <a:rPr lang="en-US" sz="1400" smtClean="0">
                <a:solidFill>
                  <a:srgbClr val="FFFF00"/>
                </a:solidFill>
              </a:rPr>
              <a:t>playLigretto </a:t>
            </a:r>
            <a:r>
              <a:rPr lang="en-US" sz="1400" smtClean="0"/>
              <a:t>= </a:t>
            </a:r>
            <a:r>
              <a:rPr lang="en-US" sz="1400" smtClean="0">
                <a:solidFill>
                  <a:srgbClr val="FFFF00"/>
                </a:solidFill>
              </a:rPr>
              <a:t>enterInformation </a:t>
            </a:r>
            <a:r>
              <a:rPr lang="en-US" sz="1400" smtClean="0"/>
              <a:t>“Lets Play Ligretto" []</a:t>
            </a:r>
          </a:p>
        </p:txBody>
      </p:sp>
      <p:pic>
        <p:nvPicPr>
          <p:cNvPr id="5837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900" y="1751013"/>
            <a:ext cx="3176588" cy="4413250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  <a:headEnd/>
            <a:tailEnd/>
          </a:ln>
        </p:spPr>
      </p:pic>
      <p:sp>
        <p:nvSpPr>
          <p:cNvPr id="58375" name="Isosceles Triangle 1"/>
          <p:cNvSpPr>
            <a:spLocks noChangeArrowheads="1"/>
          </p:cNvSpPr>
          <p:nvPr/>
        </p:nvSpPr>
        <p:spPr bwMode="auto">
          <a:xfrm>
            <a:off x="7513638" y="681038"/>
            <a:ext cx="974725" cy="798512"/>
          </a:xfrm>
          <a:prstGeom prst="triangle">
            <a:avLst>
              <a:gd name="adj" fmla="val 51352"/>
            </a:avLst>
          </a:prstGeom>
          <a:solidFill>
            <a:schemeClr val="accent1"/>
          </a:solidFill>
          <a:ln w="12700" algn="ctr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cxnSp>
        <p:nvCxnSpPr>
          <p:cNvPr id="15" name="Rechte verbindingslijn met pijl 16"/>
          <p:cNvCxnSpPr>
            <a:cxnSpLocks noChangeShapeType="1"/>
          </p:cNvCxnSpPr>
          <p:nvPr/>
        </p:nvCxnSpPr>
        <p:spPr bwMode="auto">
          <a:xfrm>
            <a:off x="8027988" y="1479550"/>
            <a:ext cx="0" cy="1068388"/>
          </a:xfrm>
          <a:prstGeom prst="straightConnector1">
            <a:avLst/>
          </a:prstGeom>
          <a:noFill/>
          <a:ln w="25400" algn="ctr">
            <a:solidFill>
              <a:srgbClr val="FFCAAA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Rechte verbindingslijn 20"/>
          <p:cNvCxnSpPr/>
          <p:nvPr/>
        </p:nvCxnSpPr>
        <p:spPr bwMode="auto">
          <a:xfrm rot="10800000" flipV="1">
            <a:off x="5678488" y="2798763"/>
            <a:ext cx="2043112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378" name="Text Box 21"/>
          <p:cNvSpPr txBox="1">
            <a:spLocks noChangeArrowheads="1"/>
          </p:cNvSpPr>
          <p:nvPr/>
        </p:nvSpPr>
        <p:spPr bwMode="auto">
          <a:xfrm>
            <a:off x="7684293" y="1128713"/>
            <a:ext cx="785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dirty="0">
                <a:solidFill>
                  <a:schemeClr val="bg2"/>
                </a:solidFill>
              </a:rPr>
              <a:t>Model</a:t>
            </a:r>
          </a:p>
        </p:txBody>
      </p:sp>
      <p:sp>
        <p:nvSpPr>
          <p:cNvPr id="58379" name="Isosceles Triangle 1"/>
          <p:cNvSpPr>
            <a:spLocks noChangeArrowheads="1"/>
          </p:cNvSpPr>
          <p:nvPr/>
        </p:nvSpPr>
        <p:spPr bwMode="auto">
          <a:xfrm flipV="1">
            <a:off x="7532688" y="2547938"/>
            <a:ext cx="974725" cy="798512"/>
          </a:xfrm>
          <a:prstGeom prst="triangle">
            <a:avLst>
              <a:gd name="adj" fmla="val 51352"/>
            </a:avLst>
          </a:prstGeom>
          <a:solidFill>
            <a:srgbClr val="FFCCCC"/>
          </a:solidFill>
          <a:ln w="12700" algn="ctr">
            <a:solidFill>
              <a:srgbClr val="00CC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8380" name="Text Box 23"/>
          <p:cNvSpPr txBox="1">
            <a:spLocks noChangeArrowheads="1"/>
          </p:cNvSpPr>
          <p:nvPr/>
        </p:nvSpPr>
        <p:spPr bwMode="auto">
          <a:xfrm>
            <a:off x="7721600" y="2655888"/>
            <a:ext cx="785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bg2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55654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C1356A6-0D90-4CB2-9022-0A881E086009}" type="slidenum">
              <a:rPr lang="en-US" smtClean="0">
                <a:cs typeface="Arial" charset="0"/>
              </a:rPr>
              <a:pPr/>
              <a:t>49</a:t>
            </a:fld>
            <a:endParaRPr lang="en-US" smtClean="0">
              <a:cs typeface="Arial" charset="0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Examples of Editors…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endParaRPr lang="en-US" sz="1400" smtClean="0"/>
          </a:p>
          <a:p>
            <a:r>
              <a:rPr lang="en-US" sz="1400" smtClean="0">
                <a:solidFill>
                  <a:srgbClr val="FFFF00"/>
                </a:solidFill>
              </a:rPr>
              <a:t>chooseNumber</a:t>
            </a:r>
            <a:r>
              <a:rPr lang="en-US" sz="1400" smtClean="0">
                <a:solidFill>
                  <a:srgbClr val="FF99FF"/>
                </a:solidFill>
              </a:rPr>
              <a:t> </a:t>
            </a:r>
            <a:r>
              <a:rPr lang="en-US" sz="1400" smtClean="0"/>
              <a:t>::</a:t>
            </a:r>
            <a:r>
              <a:rPr lang="en-US" sz="1400" smtClean="0">
                <a:solidFill>
                  <a:srgbClr val="FF99FF"/>
                </a:solidFill>
              </a:rPr>
              <a:t> Task Int</a:t>
            </a:r>
          </a:p>
          <a:p>
            <a:r>
              <a:rPr lang="en-US" sz="1400" smtClean="0">
                <a:solidFill>
                  <a:srgbClr val="FFFF00"/>
                </a:solidFill>
              </a:rPr>
              <a:t>chooseNumber</a:t>
            </a:r>
            <a:r>
              <a:rPr lang="en-US" sz="1400" smtClean="0"/>
              <a:t> = </a:t>
            </a:r>
            <a:r>
              <a:rPr lang="en-US" sz="1400" smtClean="0">
                <a:solidFill>
                  <a:srgbClr val="FFFF00"/>
                </a:solidFill>
              </a:rPr>
              <a:t>enterChoice</a:t>
            </a:r>
            <a:r>
              <a:rPr lang="en-US" sz="1400" smtClean="0"/>
              <a:t> "Choose a number" [] [0..9]</a:t>
            </a:r>
          </a:p>
          <a:p>
            <a:endParaRPr lang="en-US" sz="1400" smtClean="0"/>
          </a:p>
          <a:p>
            <a:endParaRPr lang="en-US" sz="1400" smtClean="0">
              <a:solidFill>
                <a:srgbClr val="FFFF00"/>
              </a:solidFill>
            </a:endParaRPr>
          </a:p>
          <a:p>
            <a:endParaRPr lang="en-US" sz="1400" smtClean="0">
              <a:solidFill>
                <a:srgbClr val="FFFF00"/>
              </a:solidFill>
            </a:endParaRPr>
          </a:p>
          <a:p>
            <a:endParaRPr lang="en-US" sz="1400" smtClean="0">
              <a:solidFill>
                <a:srgbClr val="FFFF00"/>
              </a:solidFill>
            </a:endParaRPr>
          </a:p>
          <a:p>
            <a:endParaRPr lang="en-US" sz="1400" smtClean="0">
              <a:solidFill>
                <a:srgbClr val="FFFF00"/>
              </a:solidFill>
            </a:endParaRPr>
          </a:p>
          <a:p>
            <a:endParaRPr lang="en-US" sz="1400" smtClean="0">
              <a:solidFill>
                <a:srgbClr val="FFFF00"/>
              </a:solidFill>
            </a:endParaRPr>
          </a:p>
          <a:p>
            <a:endParaRPr lang="en-US" sz="1400" smtClean="0">
              <a:solidFill>
                <a:srgbClr val="FFFF00"/>
              </a:solidFill>
            </a:endParaRPr>
          </a:p>
          <a:p>
            <a:endParaRPr lang="en-US" sz="1400" smtClean="0">
              <a:solidFill>
                <a:srgbClr val="FFFF00"/>
              </a:solidFill>
            </a:endParaRPr>
          </a:p>
          <a:p>
            <a:r>
              <a:rPr lang="en-US" sz="1400" smtClean="0">
                <a:solidFill>
                  <a:srgbClr val="FFFF00"/>
                </a:solidFill>
              </a:rPr>
              <a:t>pizzaWith</a:t>
            </a:r>
            <a:r>
              <a:rPr lang="en-US" sz="1400" smtClean="0"/>
              <a:t> ::</a:t>
            </a:r>
            <a:r>
              <a:rPr lang="en-US" sz="1400" smtClean="0">
                <a:solidFill>
                  <a:srgbClr val="FF99FF"/>
                </a:solidFill>
              </a:rPr>
              <a:t> Task [String]</a:t>
            </a:r>
          </a:p>
          <a:p>
            <a:r>
              <a:rPr lang="en-US" sz="1400" smtClean="0">
                <a:solidFill>
                  <a:srgbClr val="FFFF00"/>
                </a:solidFill>
              </a:rPr>
              <a:t>pizzaWith</a:t>
            </a:r>
            <a:r>
              <a:rPr lang="en-US" sz="1400" smtClean="0"/>
              <a:t> = </a:t>
            </a:r>
            <a:r>
              <a:rPr lang="en-US" sz="1400" smtClean="0">
                <a:solidFill>
                  <a:srgbClr val="FFFF00"/>
                </a:solidFill>
              </a:rPr>
              <a:t>enterMultipleChoice</a:t>
            </a:r>
            <a:r>
              <a:rPr lang="en-US" sz="1400" smtClean="0"/>
              <a:t> "What do you like on your pizza ?" [] 								["Cheese","Tomato","Ansjofish","Salami"]</a:t>
            </a:r>
            <a:endParaRPr lang="en-US" sz="1400" smtClean="0">
              <a:solidFill>
                <a:schemeClr val="accent1"/>
              </a:solidFill>
            </a:endParaRPr>
          </a:p>
        </p:txBody>
      </p:sp>
      <p:grpSp>
        <p:nvGrpSpPr>
          <p:cNvPr id="8" name="Groep 7"/>
          <p:cNvGrpSpPr>
            <a:grpSpLocks/>
          </p:cNvGrpSpPr>
          <p:nvPr/>
        </p:nvGrpSpPr>
        <p:grpSpPr bwMode="auto">
          <a:xfrm>
            <a:off x="5360988" y="1038225"/>
            <a:ext cx="2333625" cy="2952750"/>
            <a:chOff x="6886395" y="2073803"/>
            <a:chExt cx="2333805" cy="2952750"/>
          </a:xfrm>
        </p:grpSpPr>
        <p:pic>
          <p:nvPicPr>
            <p:cNvPr id="10343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86395" y="2073803"/>
              <a:ext cx="1409700" cy="294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31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43875" y="2073803"/>
              <a:ext cx="1076325" cy="295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6625" y="4619625"/>
            <a:ext cx="21621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1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4FB164-2368-4851-A518-695BD71A333F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52388"/>
            <a:ext cx="9067800" cy="838201"/>
          </a:xfrm>
        </p:spPr>
        <p:txBody>
          <a:bodyPr/>
          <a:lstStyle/>
          <a:p>
            <a:pPr marL="342900" indent="-342900"/>
            <a:r>
              <a:rPr lang="en-US" smtClean="0"/>
              <a:t>Software Pollution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93688" y="785813"/>
            <a:ext cx="9605963" cy="5580062"/>
          </a:xfrm>
        </p:spPr>
        <p:txBody>
          <a:bodyPr tIns="0" bIns="0">
            <a:spAutoFit/>
          </a:bodyPr>
          <a:lstStyle/>
          <a:p>
            <a:pPr lvl="1"/>
            <a:r>
              <a:rPr lang="en-US" sz="1400" dirty="0" smtClean="0">
                <a:solidFill>
                  <a:schemeClr val="folHlink"/>
                </a:solidFill>
                <a:latin typeface="Comic Sans MS" pitchFamily="66" charset="0"/>
              </a:rPr>
              <a:t>	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Functionality</a:t>
            </a:r>
            <a:r>
              <a:rPr lang="en-US" sz="1400" dirty="0" smtClean="0">
                <a:latin typeface="Comic Sans MS" pitchFamily="66" charset="0"/>
              </a:rPr>
              <a:t> –Algorithms &amp; Data Structures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User Interface</a:t>
            </a:r>
            <a:r>
              <a:rPr lang="en-US" sz="1400" dirty="0" smtClean="0">
                <a:latin typeface="Comic Sans MS" pitchFamily="66" charset="0"/>
              </a:rPr>
              <a:t>– Clear, nice, easy to use interaction wit the end user demanded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Storage</a:t>
            </a:r>
            <a:r>
              <a:rPr lang="en-US" sz="1400" dirty="0" smtClean="0">
                <a:latin typeface="Comic Sans MS" pitchFamily="66" charset="0"/>
              </a:rPr>
              <a:t> - Persistent storage of Information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Many Components - Communication &amp; Synchronization</a:t>
            </a:r>
            <a:r>
              <a:rPr lang="en-US" sz="1400" dirty="0" smtClean="0">
                <a:latin typeface="Comic Sans MS" pitchFamily="66" charset="0"/>
              </a:rPr>
              <a:t> of Information needed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Multi Platform </a:t>
            </a:r>
            <a:r>
              <a:rPr lang="en-US" sz="1400" dirty="0" smtClean="0">
                <a:latin typeface="Comic Sans MS" pitchFamily="66" charset="0"/>
              </a:rPr>
              <a:t>– Different OS Systems / Libraries / Programming Languages / …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4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Efficiency</a:t>
            </a:r>
            <a:r>
              <a:rPr lang="en-US" sz="1400" dirty="0" smtClean="0">
                <a:latin typeface="Comic Sans MS" pitchFamily="66" charset="0"/>
              </a:rPr>
              <a:t>  / </a:t>
            </a: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Maintainability</a:t>
            </a:r>
            <a:r>
              <a:rPr lang="en-US" sz="1400" dirty="0" smtClean="0">
                <a:latin typeface="Comic Sans MS" pitchFamily="66" charset="0"/>
              </a:rPr>
              <a:t> / </a:t>
            </a: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Scalability</a:t>
            </a:r>
            <a:r>
              <a:rPr lang="en-US" sz="1400" dirty="0" smtClean="0">
                <a:latin typeface="Comic Sans MS" pitchFamily="66" charset="0"/>
              </a:rPr>
              <a:t> / </a:t>
            </a:r>
            <a:r>
              <a:rPr lang="en-US" sz="1400" dirty="0" smtClean="0">
                <a:solidFill>
                  <a:srgbClr val="FFFF00"/>
                </a:solidFill>
                <a:latin typeface="Comic Sans MS" pitchFamily="66" charset="0"/>
              </a:rPr>
              <a:t>Security</a:t>
            </a:r>
            <a:r>
              <a:rPr lang="en-US" sz="1400" dirty="0" smtClean="0">
                <a:latin typeface="Comic Sans MS" pitchFamily="66" charset="0"/>
              </a:rPr>
              <a:t> / </a:t>
            </a:r>
            <a:r>
              <a:rPr lang="en-US" sz="1400" dirty="0" smtClean="0">
                <a:solidFill>
                  <a:schemeClr val="folHlink"/>
                </a:solidFill>
                <a:latin typeface="Comic Sans MS" pitchFamily="66" charset="0"/>
              </a:rPr>
              <a:t>Integration</a:t>
            </a:r>
            <a:r>
              <a:rPr lang="en-US" sz="1400" dirty="0" smtClean="0">
                <a:latin typeface="Comic Sans MS" pitchFamily="66" charset="0"/>
              </a:rPr>
              <a:t> with other systems /…</a:t>
            </a:r>
          </a:p>
          <a:p>
            <a:pPr lvl="1"/>
            <a:endParaRPr lang="en-US" sz="1400" dirty="0" smtClean="0">
              <a:latin typeface="Comic Sans MS" pitchFamily="66" charset="0"/>
            </a:endParaRPr>
          </a:p>
          <a:p>
            <a:pPr lvl="1"/>
            <a:endParaRPr lang="en-US" sz="1400" dirty="0" smtClean="0">
              <a:latin typeface="Comic Sans MS" pitchFamily="66" charset="0"/>
            </a:endParaRPr>
          </a:p>
          <a:p>
            <a:pPr lvl="1"/>
            <a:r>
              <a:rPr lang="en-US" sz="1400" dirty="0" smtClean="0">
                <a:latin typeface="Comic Sans MS" pitchFamily="66" charset="0"/>
              </a:rPr>
              <a:t>All these things have to be controlled by software  !</a:t>
            </a:r>
          </a:p>
          <a:p>
            <a:pPr lvl="1"/>
            <a:endParaRPr lang="en-US" sz="1400" dirty="0" smtClean="0">
              <a:latin typeface="Comic Sans MS" pitchFamily="66" charset="0"/>
            </a:endParaRPr>
          </a:p>
          <a:p>
            <a:pPr lvl="1"/>
            <a:r>
              <a:rPr lang="en-US" sz="1400" dirty="0" smtClean="0">
                <a:latin typeface="Comic Sans MS" pitchFamily="66" charset="0"/>
              </a:rPr>
              <a:t>Too many things to handle, software gets very messy ! </a:t>
            </a:r>
          </a:p>
          <a:p>
            <a:pPr lvl="1"/>
            <a:r>
              <a:rPr lang="en-US" sz="1400" dirty="0" smtClean="0">
                <a:latin typeface="Comic Sans MS" pitchFamily="66" charset="0"/>
              </a:rPr>
              <a:t>Hard to find out what an application actually is doing …</a:t>
            </a:r>
          </a:p>
          <a:p>
            <a:pPr lvl="1"/>
            <a:endParaRPr lang="en-US" sz="1400" dirty="0" smtClean="0">
              <a:latin typeface="Comic Sans MS" pitchFamily="66" charset="0"/>
            </a:endParaRPr>
          </a:p>
          <a:p>
            <a:pPr lvl="1"/>
            <a:r>
              <a:rPr lang="en-US" sz="1400" dirty="0" smtClean="0">
                <a:latin typeface="Comic Sans MS" pitchFamily="66" charset="0"/>
              </a:rPr>
              <a:t>How to structure the software, achieve separation of concerns ?</a:t>
            </a:r>
          </a:p>
          <a:p>
            <a:pPr lvl="1"/>
            <a:endParaRPr lang="en-US" sz="1400" dirty="0" smtClean="0">
              <a:latin typeface="Comic Sans MS" pitchFamily="66" charset="0"/>
            </a:endParaRPr>
          </a:p>
          <a:p>
            <a:pPr lvl="1"/>
            <a:r>
              <a:rPr lang="en-US" sz="1400" dirty="0" smtClean="0">
                <a:latin typeface="Comic Sans MS" pitchFamily="66" charset="0"/>
              </a:rPr>
              <a:t>Software should focus on the tasks to do (what), not on the technical realization (how) 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10" y="905901"/>
            <a:ext cx="4488167" cy="33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95F898-B6BE-48BE-B18E-F310F4CE1090}" type="slidenum">
              <a:rPr lang="en-US" smtClean="0">
                <a:cs typeface="Arial" charset="0"/>
              </a:rPr>
              <a:pPr/>
              <a:t>50</a:t>
            </a:fld>
            <a:endParaRPr lang="en-US" smtClean="0">
              <a:cs typeface="Arial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dirty="0" smtClean="0"/>
              <a:t>Interactive Editors (see </a:t>
            </a:r>
            <a:r>
              <a:rPr lang="en-US" i="1" dirty="0" err="1"/>
              <a:t>iTasks.WF.Tasks.Interaction</a:t>
            </a:r>
            <a:r>
              <a:rPr lang="en-US" i="1" dirty="0"/>
              <a:t>)</a:t>
            </a:r>
            <a:endParaRPr lang="en-US" i="1" dirty="0" smtClean="0"/>
          </a:p>
        </p:txBody>
      </p:sp>
      <p:sp>
        <p:nvSpPr>
          <p:cNvPr id="276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13" y="857250"/>
            <a:ext cx="9155112" cy="5638800"/>
          </a:xfrm>
        </p:spPr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66FF33"/>
                </a:solidFill>
              </a:rPr>
              <a:t>Basic tasks</a:t>
            </a:r>
            <a:r>
              <a:rPr lang="en-US" sz="1600" dirty="0" smtClean="0"/>
              <a:t>: Interactive  editor for filling in forms of a certain type: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/>
              <a:t>  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	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enterInformation</a:t>
            </a:r>
            <a:r>
              <a:rPr lang="en-US" sz="1600" dirty="0" smtClean="0"/>
              <a:t>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EnterOption</a:t>
            </a:r>
            <a:r>
              <a:rPr lang="en-US" sz="1600" dirty="0" smtClean="0">
                <a:solidFill>
                  <a:srgbClr val="FF99FF"/>
                </a:solidFill>
              </a:rPr>
              <a:t> a]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	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 </a:t>
            </a:r>
          </a:p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updateInformation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UpdateOption</a:t>
            </a:r>
            <a:r>
              <a:rPr lang="en-US" sz="1600" dirty="0" smtClean="0">
                <a:solidFill>
                  <a:srgbClr val="FF99FF"/>
                </a:solidFill>
              </a:rPr>
              <a:t> a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	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spcBef>
                <a:spcPts val="0"/>
              </a:spcBef>
              <a:defRPr/>
            </a:pPr>
            <a:endParaRPr lang="en-US" sz="1600" dirty="0" smtClean="0"/>
          </a:p>
          <a:p>
            <a:pPr>
              <a:spcBef>
                <a:spcPts val="0"/>
              </a:spcBef>
              <a:defRPr/>
            </a:pPr>
            <a:r>
              <a:rPr lang="pt-BR" sz="1600" dirty="0" smtClean="0">
                <a:solidFill>
                  <a:srgbClr val="FFFF00"/>
                </a:solidFill>
              </a:rPr>
              <a:t>enterChoice</a:t>
            </a:r>
            <a:r>
              <a:rPr lang="pt-BR" sz="1600" dirty="0" smtClean="0"/>
              <a:t>            ::</a:t>
            </a:r>
            <a:r>
              <a:rPr lang="pt-BR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ChoiceOption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a] [a]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pt-BR" sz="1600" dirty="0" smtClean="0">
                <a:solidFill>
                  <a:srgbClr val="FF99FF"/>
                </a:solidFill>
              </a:rPr>
              <a:t> Task a</a:t>
            </a:r>
            <a:r>
              <a:rPr lang="pt-BR" sz="1600" dirty="0" smtClean="0"/>
              <a:t>    	| </a:t>
            </a:r>
            <a:r>
              <a:rPr lang="pt-BR" sz="1600" dirty="0">
                <a:solidFill>
                  <a:srgbClr val="66FF33"/>
                </a:solidFill>
              </a:rPr>
              <a:t>toPrompt</a:t>
            </a:r>
            <a:r>
              <a:rPr lang="pt-BR" sz="1600" dirty="0" smtClean="0"/>
              <a:t> p &amp; </a:t>
            </a:r>
            <a:r>
              <a:rPr lang="pt-BR" sz="1600" dirty="0" smtClean="0">
                <a:solidFill>
                  <a:srgbClr val="66FF33"/>
                </a:solidFill>
              </a:rPr>
              <a:t>iTask</a:t>
            </a:r>
            <a:r>
              <a:rPr lang="pt-BR" sz="1600" dirty="0" smtClean="0"/>
              <a:t> a</a:t>
            </a:r>
          </a:p>
          <a:p>
            <a:pPr>
              <a:spcBef>
                <a:spcPts val="0"/>
              </a:spcBef>
              <a:defRPr/>
            </a:pPr>
            <a:r>
              <a:rPr lang="pt-BR" sz="1600" dirty="0" smtClean="0">
                <a:solidFill>
                  <a:srgbClr val="FFFF00"/>
                </a:solidFill>
              </a:rPr>
              <a:t>updateChoice</a:t>
            </a:r>
            <a:r>
              <a:rPr lang="pt-BR" sz="1600" dirty="0" smtClean="0"/>
              <a:t>          ::</a:t>
            </a:r>
            <a:r>
              <a:rPr lang="pt-BR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ChoiceOption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a] [a]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b="1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Task a</a:t>
            </a:r>
            <a:r>
              <a:rPr lang="pt-BR" sz="1600" dirty="0" smtClean="0"/>
              <a:t>    	| </a:t>
            </a:r>
            <a:r>
              <a:rPr lang="pt-BR" sz="1600" dirty="0">
                <a:solidFill>
                  <a:srgbClr val="66FF33"/>
                </a:solidFill>
              </a:rPr>
              <a:t>toPrompt</a:t>
            </a:r>
            <a:r>
              <a:rPr lang="pt-BR" sz="1600" dirty="0" smtClean="0"/>
              <a:t> p &amp; </a:t>
            </a:r>
            <a:r>
              <a:rPr lang="pt-BR" sz="1600" dirty="0" smtClean="0">
                <a:solidFill>
                  <a:srgbClr val="66FF33"/>
                </a:solidFill>
              </a:rPr>
              <a:t>iTask</a:t>
            </a:r>
            <a:r>
              <a:rPr lang="pt-BR" sz="1600" dirty="0" smtClean="0"/>
              <a:t> a</a:t>
            </a:r>
          </a:p>
          <a:p>
            <a:pPr>
              <a:spcBef>
                <a:spcPts val="0"/>
              </a:spcBef>
              <a:defRPr/>
            </a:pPr>
            <a:endParaRPr lang="pt-BR" sz="1600" dirty="0" smtClean="0"/>
          </a:p>
          <a:p>
            <a:pPr>
              <a:spcBef>
                <a:spcPts val="0"/>
              </a:spcBef>
              <a:defRPr/>
            </a:pPr>
            <a:r>
              <a:rPr lang="pt-BR" sz="1600" dirty="0" smtClean="0">
                <a:solidFill>
                  <a:srgbClr val="FFFF00"/>
                </a:solidFill>
              </a:rPr>
              <a:t>enterMultipleChoice</a:t>
            </a:r>
            <a:r>
              <a:rPr lang="pt-BR" sz="1600" dirty="0" smtClean="0"/>
              <a:t> ::</a:t>
            </a:r>
            <a:r>
              <a:rPr lang="pt-BR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MultiChoiceOption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a] [a]        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b="1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Task [a]	</a:t>
            </a:r>
            <a:r>
              <a:rPr lang="pt-BR" sz="1600" dirty="0" smtClean="0"/>
              <a:t>| </a:t>
            </a:r>
            <a:r>
              <a:rPr lang="pt-BR" sz="1600" dirty="0">
                <a:solidFill>
                  <a:srgbClr val="66FF33"/>
                </a:solidFill>
              </a:rPr>
              <a:t>toPrompt</a:t>
            </a:r>
            <a:r>
              <a:rPr lang="pt-BR" sz="1600" dirty="0" smtClean="0"/>
              <a:t> p &amp; </a:t>
            </a:r>
            <a:r>
              <a:rPr lang="pt-BR" sz="1600" dirty="0" smtClean="0">
                <a:solidFill>
                  <a:srgbClr val="66FF33"/>
                </a:solidFill>
              </a:rPr>
              <a:t>iTask</a:t>
            </a:r>
            <a:r>
              <a:rPr lang="pt-BR" sz="1600" dirty="0" smtClean="0"/>
              <a:t> a</a:t>
            </a:r>
          </a:p>
          <a:p>
            <a:pPr>
              <a:spcBef>
                <a:spcPts val="0"/>
              </a:spcBef>
              <a:defRPr/>
            </a:pPr>
            <a:r>
              <a:rPr lang="pt-BR" sz="1600" dirty="0" smtClean="0">
                <a:solidFill>
                  <a:srgbClr val="FFFF00"/>
                </a:solidFill>
              </a:rPr>
              <a:t>updateMultipleChoice</a:t>
            </a:r>
            <a:r>
              <a:rPr lang="pt-BR" sz="1600" dirty="0" smtClean="0"/>
              <a:t> ::</a:t>
            </a:r>
            <a:r>
              <a:rPr lang="pt-BR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MultiChoiceOption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a] [a] [a] 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pt-BR" sz="1600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pt-BR" sz="1600" dirty="0" smtClean="0">
                <a:solidFill>
                  <a:srgbClr val="FF99FF"/>
                </a:solidFill>
              </a:rPr>
              <a:t>Task [a] </a:t>
            </a:r>
            <a:r>
              <a:rPr lang="pt-BR" sz="1600" dirty="0" smtClean="0"/>
              <a:t>	| </a:t>
            </a:r>
            <a:r>
              <a:rPr lang="pt-BR" sz="1600" dirty="0">
                <a:solidFill>
                  <a:srgbClr val="66FF33"/>
                </a:solidFill>
              </a:rPr>
              <a:t>toPrompt</a:t>
            </a:r>
            <a:r>
              <a:rPr lang="pt-BR" sz="1600" dirty="0" smtClean="0"/>
              <a:t> p &amp; </a:t>
            </a:r>
            <a:r>
              <a:rPr lang="pt-BR" sz="1600" dirty="0" smtClean="0">
                <a:solidFill>
                  <a:srgbClr val="66FF33"/>
                </a:solidFill>
              </a:rPr>
              <a:t>iTask</a:t>
            </a:r>
            <a:r>
              <a:rPr lang="pt-BR" sz="1600" dirty="0" smtClean="0"/>
              <a:t> a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 smtClean="0"/>
              <a:t> 		</a:t>
            </a:r>
          </a:p>
          <a:p>
            <a:pPr>
              <a:defRPr/>
            </a:pP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endParaRPr lang="en-US" sz="1600" dirty="0" smtClean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41288" y="1400175"/>
            <a:ext cx="8712200" cy="423863"/>
          </a:xfrm>
          <a:prstGeom prst="rect">
            <a:avLst/>
          </a:prstGeom>
          <a:noFill/>
          <a:ln w="6350">
            <a:solidFill>
              <a:schemeClr val="accent2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nl-NL"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0813" y="2095500"/>
            <a:ext cx="8712200" cy="595313"/>
          </a:xfrm>
          <a:prstGeom prst="rect">
            <a:avLst/>
          </a:prstGeom>
          <a:noFill/>
          <a:ln w="6350">
            <a:solidFill>
              <a:schemeClr val="accent2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nl-NL">
              <a:cs typeface="+mn-cs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0338" y="2838450"/>
            <a:ext cx="8712200" cy="595313"/>
          </a:xfrm>
          <a:prstGeom prst="rect">
            <a:avLst/>
          </a:prstGeom>
          <a:noFill/>
          <a:ln w="6350">
            <a:solidFill>
              <a:schemeClr val="accent2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nl-NL"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9863" y="3576638"/>
            <a:ext cx="8712200" cy="593725"/>
          </a:xfrm>
          <a:prstGeom prst="rect">
            <a:avLst/>
          </a:prstGeom>
          <a:noFill/>
          <a:ln w="6350">
            <a:solidFill>
              <a:schemeClr val="accent2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nl-N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1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E7A73BA-4EE3-4792-A115-09E1916E8D17}" type="slidenum">
              <a:rPr lang="en-US" smtClean="0">
                <a:cs typeface="Arial" charset="0"/>
              </a:rPr>
              <a:pPr/>
              <a:t>51</a:t>
            </a:fld>
            <a:endParaRPr lang="en-US" smtClean="0">
              <a:cs typeface="Arial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Interactive Editors (see InteractionTasks.dcl)</a:t>
            </a:r>
          </a:p>
        </p:txBody>
      </p:sp>
      <p:sp>
        <p:nvSpPr>
          <p:cNvPr id="276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438" y="914400"/>
            <a:ext cx="9155112" cy="5638800"/>
          </a:xfrm>
        </p:spPr>
        <p:txBody>
          <a:bodyPr/>
          <a:lstStyle/>
          <a:p>
            <a:pPr>
              <a:defRPr/>
            </a:pPr>
            <a:r>
              <a:rPr lang="en-US" sz="1600" dirty="0" smtClean="0">
                <a:solidFill>
                  <a:srgbClr val="66FF33"/>
                </a:solidFill>
              </a:rPr>
              <a:t>Basic tasks</a:t>
            </a:r>
            <a:r>
              <a:rPr lang="en-US" sz="1600" dirty="0" smtClean="0"/>
              <a:t>: Interactive  editor for filling in forms of a certain type: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/>
              <a:t>  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	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endParaRPr lang="en-US" sz="1600" dirty="0" smtClean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98438" y="1423988"/>
            <a:ext cx="8712200" cy="423862"/>
          </a:xfrm>
          <a:prstGeom prst="rect">
            <a:avLst/>
          </a:prstGeom>
          <a:noFill/>
          <a:ln w="6350">
            <a:solidFill>
              <a:schemeClr val="accent2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nl-NL" sz="1600">
              <a:latin typeface="+mj-lt"/>
              <a:cs typeface="+mn-cs"/>
            </a:endParaRPr>
          </a:p>
        </p:txBody>
      </p:sp>
      <p:grpSp>
        <p:nvGrpSpPr>
          <p:cNvPr id="9" name="Groep 8"/>
          <p:cNvGrpSpPr>
            <a:grpSpLocks/>
          </p:cNvGrpSpPr>
          <p:nvPr/>
        </p:nvGrpSpPr>
        <p:grpSpPr bwMode="auto">
          <a:xfrm>
            <a:off x="560257" y="2182812"/>
            <a:ext cx="1978156" cy="634020"/>
            <a:chOff x="285957" y="1477924"/>
            <a:chExt cx="1978754" cy="634139"/>
          </a:xfrm>
        </p:grpSpPr>
        <p:sp>
          <p:nvSpPr>
            <p:cNvPr id="10" name="Toelichting met afgeronde rechthoek 9"/>
            <p:cNvSpPr/>
            <p:nvPr/>
          </p:nvSpPr>
          <p:spPr bwMode="auto">
            <a:xfrm>
              <a:off x="308320" y="1477925"/>
              <a:ext cx="1956391" cy="595424"/>
            </a:xfrm>
            <a:prstGeom prst="wedgeRoundRectCallout">
              <a:avLst>
                <a:gd name="adj1" fmla="val 41305"/>
                <a:gd name="adj2" fmla="val -111885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1" name="Tekstvak 10"/>
            <p:cNvSpPr txBox="1"/>
            <p:nvPr/>
          </p:nvSpPr>
          <p:spPr>
            <a:xfrm>
              <a:off x="285957" y="1477924"/>
              <a:ext cx="1956391" cy="6341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Describe Task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to do</a:t>
              </a: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12" name="Groep 11"/>
          <p:cNvGrpSpPr>
            <a:grpSpLocks/>
          </p:cNvGrpSpPr>
          <p:nvPr/>
        </p:nvGrpSpPr>
        <p:grpSpPr bwMode="auto">
          <a:xfrm>
            <a:off x="2181225" y="3113089"/>
            <a:ext cx="2905848" cy="676850"/>
            <a:chOff x="2360399" y="1477925"/>
            <a:chExt cx="1956391" cy="676977"/>
          </a:xfrm>
        </p:grpSpPr>
        <p:sp>
          <p:nvSpPr>
            <p:cNvPr id="14" name="Toelichting met afgeronde rechthoek 13"/>
            <p:cNvSpPr/>
            <p:nvPr/>
          </p:nvSpPr>
          <p:spPr bwMode="auto">
            <a:xfrm>
              <a:off x="2360399" y="1477925"/>
              <a:ext cx="1956391" cy="595424"/>
            </a:xfrm>
            <a:prstGeom prst="wedgeRoundRectCallout">
              <a:avLst>
                <a:gd name="adj1" fmla="val -7259"/>
                <a:gd name="adj2" fmla="val -268742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2360399" y="1570017"/>
              <a:ext cx="1956391" cy="5848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Non-standard view of type 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a</a:t>
              </a:r>
            </a:p>
          </p:txBody>
        </p:sp>
      </p:grpSp>
      <p:grpSp>
        <p:nvGrpSpPr>
          <p:cNvPr id="16" name="Groep 15"/>
          <p:cNvGrpSpPr>
            <a:grpSpLocks/>
          </p:cNvGrpSpPr>
          <p:nvPr/>
        </p:nvGrpSpPr>
        <p:grpSpPr bwMode="auto">
          <a:xfrm>
            <a:off x="5661809" y="2182814"/>
            <a:ext cx="1955800" cy="676850"/>
            <a:chOff x="4412486" y="1496014"/>
            <a:chExt cx="1956390" cy="676977"/>
          </a:xfrm>
        </p:grpSpPr>
        <p:sp>
          <p:nvSpPr>
            <p:cNvPr id="17" name="Toelichting met afgeronde rechthoek 16"/>
            <p:cNvSpPr/>
            <p:nvPr/>
          </p:nvSpPr>
          <p:spPr bwMode="auto">
            <a:xfrm>
              <a:off x="4412486" y="1496014"/>
              <a:ext cx="1956390" cy="595424"/>
            </a:xfrm>
            <a:prstGeom prst="wedgeRoundRectCallout">
              <a:avLst>
                <a:gd name="adj1" fmla="val -47797"/>
                <a:gd name="adj2" fmla="val -110515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4412486" y="1588106"/>
              <a:ext cx="1956390" cy="5848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Task returns value of type a</a:t>
              </a: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19" name="Groep 18"/>
          <p:cNvGrpSpPr>
            <a:grpSpLocks/>
          </p:cNvGrpSpPr>
          <p:nvPr/>
        </p:nvGrpSpPr>
        <p:grpSpPr bwMode="auto">
          <a:xfrm>
            <a:off x="3399762" y="2172135"/>
            <a:ext cx="1913018" cy="676850"/>
            <a:chOff x="4412486" y="1496014"/>
            <a:chExt cx="1956390" cy="676977"/>
          </a:xfrm>
        </p:grpSpPr>
        <p:sp>
          <p:nvSpPr>
            <p:cNvPr id="20" name="Toelichting met afgeronde rechthoek 19"/>
            <p:cNvSpPr/>
            <p:nvPr/>
          </p:nvSpPr>
          <p:spPr bwMode="auto">
            <a:xfrm>
              <a:off x="4605147" y="1496014"/>
              <a:ext cx="1763729" cy="595424"/>
            </a:xfrm>
            <a:prstGeom prst="wedgeRoundRectCallout">
              <a:avLst>
                <a:gd name="adj1" fmla="val -25721"/>
                <a:gd name="adj2" fmla="val -111712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4412486" y="1588106"/>
              <a:ext cx="1956390" cy="5848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Value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of type a</a:t>
              </a: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sp>
        <p:nvSpPr>
          <p:cNvPr id="25" name="Toelichting met afgeronde rechthoek 15"/>
          <p:cNvSpPr>
            <a:spLocks noChangeArrowheads="1"/>
          </p:cNvSpPr>
          <p:nvPr/>
        </p:nvSpPr>
        <p:spPr bwMode="auto">
          <a:xfrm>
            <a:off x="5135563" y="4089400"/>
            <a:ext cx="3633787" cy="2343150"/>
          </a:xfrm>
          <a:prstGeom prst="wedgeRoundRectCallout">
            <a:avLst>
              <a:gd name="adj1" fmla="val 40504"/>
              <a:gd name="adj2" fmla="val -143476"/>
              <a:gd name="adj3" fmla="val 16667"/>
            </a:avLst>
          </a:prstGeom>
          <a:solidFill>
            <a:srgbClr val="BFBFBF"/>
          </a:solidFill>
          <a:ln w="38100" algn="ctr">
            <a:solidFill>
              <a:srgbClr val="9191FF"/>
            </a:solidFill>
            <a:round/>
            <a:headEnd/>
            <a:tailEnd/>
          </a:ln>
        </p:spPr>
        <p:txBody>
          <a:bodyPr wrap="none" anchor="ctr"/>
          <a:lstStyle/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Context Restriction: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It requires instances for type “a” 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for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a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whole </a:t>
            </a:r>
            <a:r>
              <a:rPr lang="en-US" sz="1600" i="1" dirty="0">
                <a:solidFill>
                  <a:schemeClr val="bg1"/>
                </a:solidFill>
                <a:latin typeface="+mj-lt"/>
              </a:rPr>
              <a:t>bunch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of predefined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type driven generic functions.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They can all be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generated </a:t>
            </a:r>
          </a:p>
          <a:p>
            <a:pPr marL="228600" indent="-228600"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+mj-lt"/>
              </a:rPr>
              <a:t>automatically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for any </a:t>
            </a:r>
            <a:r>
              <a:rPr lang="en-US" sz="1600" i="1" dirty="0">
                <a:solidFill>
                  <a:schemeClr val="bg1"/>
                </a:solidFill>
                <a:latin typeface="+mj-lt"/>
              </a:rPr>
              <a:t>first order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type. </a:t>
            </a:r>
          </a:p>
        </p:txBody>
      </p:sp>
    </p:spTree>
    <p:extLst>
      <p:ext uri="{BB962C8B-B14F-4D97-AF65-F5344CB8AC3E}">
        <p14:creationId xmlns:p14="http://schemas.microsoft.com/office/powerpoint/2010/main" val="84661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1F1B66-5EF5-450E-B8BE-74C2C71D412A}" type="slidenum">
              <a:rPr lang="en-US" smtClean="0">
                <a:cs typeface="Arial" charset="0"/>
              </a:rPr>
              <a:pPr/>
              <a:t>52</a:t>
            </a:fld>
            <a:endParaRPr lang="en-US" smtClean="0">
              <a:cs typeface="Arial" charset="0"/>
            </a:endParaRP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Types used for interaction tasks…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2388" y="841375"/>
            <a:ext cx="9909176" cy="5638800"/>
          </a:xfrm>
        </p:spPr>
        <p:txBody>
          <a:bodyPr/>
          <a:lstStyle/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/>
              <a:t>  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defRPr/>
            </a:pPr>
            <a:endParaRPr lang="en-US" sz="1600" dirty="0" smtClean="0">
              <a:solidFill>
                <a:srgbClr val="FFC000"/>
              </a:solidFill>
              <a:latin typeface="+mj-lt"/>
            </a:endParaRPr>
          </a:p>
          <a:p>
            <a:pPr>
              <a:defRPr/>
            </a:pP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 		</a:t>
            </a:r>
            <a:r>
              <a:rPr lang="en-US" sz="1600" dirty="0" smtClean="0"/>
              <a:t>= </a:t>
            </a:r>
            <a:r>
              <a:rPr lang="en-US" sz="1600" dirty="0" err="1" smtClean="0"/>
              <a:t>E.v</a:t>
            </a:r>
            <a:r>
              <a:rPr lang="en-US" sz="1600" dirty="0" smtClean="0"/>
              <a:t>: </a:t>
            </a:r>
            <a:r>
              <a:rPr lang="en-US" sz="1600" dirty="0" err="1" smtClean="0">
                <a:solidFill>
                  <a:srgbClr val="FFC000"/>
                </a:solidFill>
              </a:rPr>
              <a:t>ViewAs</a:t>
            </a:r>
            <a:r>
              <a:rPr lang="en-US" sz="1600" dirty="0" smtClean="0">
                <a:solidFill>
                  <a:srgbClr val="FF99FF"/>
                </a:solidFill>
              </a:rPr>
              <a:t> 	(a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v)			</a:t>
            </a:r>
            <a:r>
              <a:rPr lang="en-US" sz="1600" dirty="0" smtClean="0"/>
              <a:t>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v</a:t>
            </a:r>
          </a:p>
          <a:p>
            <a:pPr>
              <a:defRPr/>
            </a:pPr>
            <a:endParaRPr lang="en-US" sz="1600" dirty="0" smtClean="0">
              <a:solidFill>
                <a:schemeClr val="tx1">
                  <a:lumMod val="95000"/>
                </a:schemeClr>
              </a:solidFill>
              <a:latin typeface="+mj-lt"/>
            </a:endParaRPr>
          </a:p>
        </p:txBody>
      </p:sp>
      <p:grpSp>
        <p:nvGrpSpPr>
          <p:cNvPr id="5" name="Groep 4"/>
          <p:cNvGrpSpPr>
            <a:grpSpLocks/>
          </p:cNvGrpSpPr>
          <p:nvPr/>
        </p:nvGrpSpPr>
        <p:grpSpPr bwMode="auto">
          <a:xfrm>
            <a:off x="1309688" y="2182814"/>
            <a:ext cx="1955800" cy="1206603"/>
            <a:chOff x="308320" y="1477925"/>
            <a:chExt cx="1956391" cy="595584"/>
          </a:xfrm>
        </p:grpSpPr>
        <p:sp>
          <p:nvSpPr>
            <p:cNvPr id="6" name="Toelichting met afgeronde rechthoek 5"/>
            <p:cNvSpPr/>
            <p:nvPr/>
          </p:nvSpPr>
          <p:spPr bwMode="auto">
            <a:xfrm>
              <a:off x="308320" y="1477925"/>
              <a:ext cx="1956391" cy="595584"/>
            </a:xfrm>
            <a:prstGeom prst="wedgeRoundRectCallout">
              <a:avLst>
                <a:gd name="adj1" fmla="val 44560"/>
                <a:gd name="adj2" fmla="val -88383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7" name="Tekstvak 6"/>
            <p:cNvSpPr txBox="1"/>
            <p:nvPr/>
          </p:nvSpPr>
          <p:spPr>
            <a:xfrm>
              <a:off x="308320" y="1512866"/>
              <a:ext cx="1956391" cy="5560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Any view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type can </a:t>
              </a: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be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chosen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for which class </a:t>
              </a:r>
              <a:r>
                <a:rPr lang="en-US" sz="1600" dirty="0" err="1" smtClean="0">
                  <a:solidFill>
                    <a:schemeClr val="bg1"/>
                  </a:solidFill>
                  <a:latin typeface="+mj-lt"/>
                  <a:cs typeface="+mn-cs"/>
                </a:rPr>
                <a:t>iTasks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 exists</a:t>
              </a: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8" name="Groep 7"/>
          <p:cNvGrpSpPr>
            <a:grpSpLocks/>
          </p:cNvGrpSpPr>
          <p:nvPr/>
        </p:nvGrpSpPr>
        <p:grpSpPr bwMode="auto">
          <a:xfrm>
            <a:off x="3895725" y="2166940"/>
            <a:ext cx="2155218" cy="1888675"/>
            <a:chOff x="2360399" y="1477925"/>
            <a:chExt cx="1956391" cy="595368"/>
          </a:xfrm>
        </p:grpSpPr>
        <p:sp>
          <p:nvSpPr>
            <p:cNvPr id="9" name="Toelichting met afgeronde rechthoek 8"/>
            <p:cNvSpPr/>
            <p:nvPr/>
          </p:nvSpPr>
          <p:spPr bwMode="auto">
            <a:xfrm>
              <a:off x="2360399" y="1477925"/>
              <a:ext cx="1956391" cy="595368"/>
            </a:xfrm>
            <a:prstGeom prst="wedgeRoundRectCallout">
              <a:avLst>
                <a:gd name="adj1" fmla="val 1685"/>
                <a:gd name="adj2" fmla="val -74806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2360399" y="1504915"/>
              <a:ext cx="1956391" cy="4637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Define how to map value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of type a 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to a value of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view type v;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i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dentity by default</a:t>
              </a: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17" name="Groep 16"/>
          <p:cNvGrpSpPr>
            <a:grpSpLocks/>
          </p:cNvGrpSpPr>
          <p:nvPr/>
        </p:nvGrpSpPr>
        <p:grpSpPr bwMode="auto">
          <a:xfrm>
            <a:off x="6798469" y="2094595"/>
            <a:ext cx="2128837" cy="1787102"/>
            <a:chOff x="4326274" y="1454985"/>
            <a:chExt cx="2128890" cy="595424"/>
          </a:xfrm>
        </p:grpSpPr>
        <p:sp>
          <p:nvSpPr>
            <p:cNvPr id="18" name="Toelichting met afgeronde rechthoek 17"/>
            <p:cNvSpPr/>
            <p:nvPr/>
          </p:nvSpPr>
          <p:spPr bwMode="auto">
            <a:xfrm>
              <a:off x="4412795" y="1454985"/>
              <a:ext cx="1955849" cy="595424"/>
            </a:xfrm>
            <a:prstGeom prst="wedgeRoundRectCallout">
              <a:avLst>
                <a:gd name="adj1" fmla="val -13894"/>
                <a:gd name="adj2" fmla="val -68991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4326274" y="1529441"/>
              <a:ext cx="2128890" cy="506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i="1" dirty="0" smtClean="0">
                  <a:solidFill>
                    <a:schemeClr val="bg1"/>
                  </a:solidFill>
                  <a:latin typeface="+mj-lt"/>
                  <a:cs typeface="+mn-cs"/>
                </a:rPr>
                <a:t>all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+mj-lt"/>
                  <a:cs typeface="+mn-cs"/>
                </a:rPr>
                <a:t>iTask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 class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functions for type v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will be stored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in this ADT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8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32BF9F5-25F8-4FD0-AEE5-6D52F2AF072B}" type="slidenum">
              <a:rPr lang="en-US" smtClean="0">
                <a:cs typeface="Arial" charset="0"/>
              </a:rPr>
              <a:pPr/>
              <a:t>53</a:t>
            </a:fld>
            <a:endParaRPr lang="en-US" smtClean="0">
              <a:cs typeface="Arial" charset="0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Interactive Editors (see InteractionTasks.dcl)</a:t>
            </a:r>
          </a:p>
        </p:txBody>
      </p:sp>
      <p:sp>
        <p:nvSpPr>
          <p:cNvPr id="276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438" y="914400"/>
            <a:ext cx="9155112" cy="5638800"/>
          </a:xfrm>
        </p:spPr>
        <p:txBody>
          <a:bodyPr/>
          <a:lstStyle/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/>
              <a:t>  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smtClean="0"/>
              <a:t>myList1 = </a:t>
            </a: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en-US" sz="1600" dirty="0" smtClean="0"/>
              <a:t>"View the numbers from 1 to 10" [] [1..10]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solidFill>
                <a:srgbClr val="FFFF00"/>
              </a:solidFill>
            </a:endParaRPr>
          </a:p>
          <a:p>
            <a:pPr>
              <a:defRPr/>
            </a:pPr>
            <a:r>
              <a:rPr lang="en-US" sz="1600" dirty="0" smtClean="0"/>
              <a:t>myList2 = </a:t>
            </a: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/>
              <a:t> "View the numbers from 1 to 10" </a:t>
            </a:r>
          </a:p>
          <a:p>
            <a:pPr>
              <a:defRPr/>
            </a:pPr>
            <a:r>
              <a:rPr lang="en-US" sz="1600" dirty="0" smtClean="0"/>
              <a:t>					[</a:t>
            </a:r>
            <a:r>
              <a:rPr lang="en-US" sz="1600" dirty="0" err="1" smtClean="0">
                <a:solidFill>
                  <a:schemeClr val="accent1"/>
                </a:solidFill>
              </a:rPr>
              <a:t>ViewAs</a:t>
            </a:r>
            <a:r>
              <a:rPr lang="en-US" sz="1600" dirty="0" smtClean="0"/>
              <a:t> (map (\n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/>
              <a:t> "Number: " &lt;+++ n))] [1..10]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endParaRPr lang="en-US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4286250"/>
            <a:ext cx="18764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8275" y="4286250"/>
            <a:ext cx="19240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32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DBF879D-70CB-47CC-8080-809AEDFCE581}" type="slidenum">
              <a:rPr lang="en-US" smtClean="0">
                <a:cs typeface="Arial" charset="0"/>
              </a:rPr>
              <a:pPr/>
              <a:t>54</a:t>
            </a:fld>
            <a:endParaRPr lang="en-US" smtClean="0">
              <a:cs typeface="Arial" charset="0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dirty="0" smtClean="0"/>
              <a:t>Task first, fine-tune later 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56523"/>
            <a:ext cx="9909176" cy="5638800"/>
          </a:xfrm>
        </p:spPr>
        <p:txBody>
          <a:bodyPr/>
          <a:lstStyle/>
          <a:p>
            <a:r>
              <a:rPr lang="en-US" sz="1400" dirty="0" err="1" smtClean="0">
                <a:solidFill>
                  <a:srgbClr val="FFFF00"/>
                </a:solidFill>
              </a:rPr>
              <a:t>choosePerson</a:t>
            </a:r>
            <a:r>
              <a:rPr lang="en-US" sz="1400" dirty="0" smtClean="0">
                <a:solidFill>
                  <a:srgbClr val="FF99FF"/>
                </a:solidFill>
              </a:rPr>
              <a:t> </a:t>
            </a:r>
            <a:r>
              <a:rPr lang="en-US" sz="1400" dirty="0" smtClean="0"/>
              <a:t>::</a:t>
            </a:r>
            <a:r>
              <a:rPr lang="en-US" sz="1400" dirty="0" smtClean="0">
                <a:solidFill>
                  <a:srgbClr val="FF99FF"/>
                </a:solidFill>
              </a:rPr>
              <a:t> </a:t>
            </a:r>
            <a:r>
              <a:rPr lang="en-US" sz="1400" dirty="0" smtClean="0"/>
              <a:t>[</a:t>
            </a:r>
            <a:r>
              <a:rPr lang="en-US" sz="1400" dirty="0" smtClean="0">
                <a:solidFill>
                  <a:srgbClr val="FF99FF"/>
                </a:solidFill>
              </a:rPr>
              <a:t>Person</a:t>
            </a:r>
            <a:r>
              <a:rPr lang="en-US" sz="1400" dirty="0" smtClean="0"/>
              <a:t>]</a:t>
            </a:r>
            <a:r>
              <a:rPr lang="en-US" sz="1400" dirty="0" smtClean="0">
                <a:solidFill>
                  <a:srgbClr val="FF99FF"/>
                </a:solidFill>
              </a:rPr>
              <a:t> </a:t>
            </a:r>
            <a:r>
              <a:rPr lang="en-US" sz="1400" b="1" dirty="0">
                <a:sym typeface="Symbol" pitchFamily="18" charset="2"/>
              </a:rPr>
              <a:t> </a:t>
            </a:r>
            <a:r>
              <a:rPr lang="en-US" sz="1400" dirty="0" smtClean="0">
                <a:solidFill>
                  <a:srgbClr val="FF99FF"/>
                </a:solidFill>
              </a:rPr>
              <a:t>Task Person</a:t>
            </a:r>
          </a:p>
          <a:p>
            <a:r>
              <a:rPr lang="en-US" sz="1400" dirty="0" err="1">
                <a:solidFill>
                  <a:srgbClr val="FFFF00"/>
                </a:solidFill>
              </a:rPr>
              <a:t>choosePerson</a:t>
            </a:r>
            <a:r>
              <a:rPr lang="en-US" sz="1400" dirty="0" smtClean="0"/>
              <a:t> persons </a:t>
            </a:r>
            <a:r>
              <a:rPr lang="en-US" sz="1400" dirty="0"/>
              <a:t>= </a:t>
            </a:r>
            <a:r>
              <a:rPr lang="en-US" sz="1400" dirty="0" err="1" smtClean="0">
                <a:solidFill>
                  <a:srgbClr val="FFFF00"/>
                </a:solidFill>
              </a:rPr>
              <a:t>enterChoice</a:t>
            </a:r>
            <a:r>
              <a:rPr lang="en-US" sz="1400" dirty="0" smtClean="0"/>
              <a:t> "Choose a person" [] persons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 smtClean="0">
                <a:solidFill>
                  <a:srgbClr val="FFFF00"/>
                </a:solidFill>
              </a:rPr>
              <a:t>choosePerson2</a:t>
            </a:r>
            <a:r>
              <a:rPr lang="en-US" sz="1400" dirty="0" smtClean="0">
                <a:solidFill>
                  <a:srgbClr val="FF99FF"/>
                </a:solidFill>
              </a:rPr>
              <a:t> </a:t>
            </a:r>
            <a:r>
              <a:rPr lang="en-US" sz="1400" dirty="0"/>
              <a:t>::</a:t>
            </a:r>
            <a:r>
              <a:rPr lang="en-US" sz="1400" dirty="0">
                <a:solidFill>
                  <a:srgbClr val="FF99FF"/>
                </a:solidFill>
              </a:rPr>
              <a:t> </a:t>
            </a:r>
            <a:r>
              <a:rPr lang="en-US" sz="1400" dirty="0" smtClean="0"/>
              <a:t>[</a:t>
            </a:r>
            <a:r>
              <a:rPr lang="en-US" sz="1400" dirty="0" smtClean="0">
                <a:solidFill>
                  <a:srgbClr val="FF99FF"/>
                </a:solidFill>
              </a:rPr>
              <a:t>Person</a:t>
            </a:r>
            <a:r>
              <a:rPr lang="en-US" sz="1400" dirty="0" smtClean="0"/>
              <a:t>]</a:t>
            </a:r>
            <a:r>
              <a:rPr lang="en-US" sz="1400" dirty="0" smtClean="0">
                <a:solidFill>
                  <a:srgbClr val="FF99FF"/>
                </a:solidFill>
              </a:rPr>
              <a:t> </a:t>
            </a:r>
            <a:r>
              <a:rPr lang="en-US" sz="1400" b="1" dirty="0">
                <a:sym typeface="Symbol" pitchFamily="18" charset="2"/>
              </a:rPr>
              <a:t> </a:t>
            </a:r>
            <a:r>
              <a:rPr lang="en-US" sz="1400" dirty="0" smtClean="0">
                <a:solidFill>
                  <a:srgbClr val="FF99FF"/>
                </a:solidFill>
              </a:rPr>
              <a:t>Task </a:t>
            </a:r>
            <a:r>
              <a:rPr lang="en-US" sz="1400" dirty="0">
                <a:solidFill>
                  <a:srgbClr val="FF99FF"/>
                </a:solidFill>
              </a:rPr>
              <a:t>Person</a:t>
            </a:r>
          </a:p>
          <a:p>
            <a:r>
              <a:rPr lang="en-US" sz="1400" dirty="0" smtClean="0">
                <a:solidFill>
                  <a:srgbClr val="FFFF00"/>
                </a:solidFill>
              </a:rPr>
              <a:t>choosePerson2</a:t>
            </a:r>
            <a:r>
              <a:rPr lang="en-US" sz="1400" dirty="0" smtClean="0"/>
              <a:t> </a:t>
            </a:r>
            <a:r>
              <a:rPr lang="en-US" sz="1400" dirty="0"/>
              <a:t>persons = </a:t>
            </a:r>
            <a:r>
              <a:rPr lang="en-US" sz="1400" dirty="0" err="1">
                <a:solidFill>
                  <a:srgbClr val="FFFF00"/>
                </a:solidFill>
              </a:rPr>
              <a:t>enterChoice</a:t>
            </a:r>
            <a:r>
              <a:rPr lang="en-US" sz="1400" dirty="0"/>
              <a:t> "Choose a person" [</a:t>
            </a:r>
            <a:r>
              <a:rPr lang="en-US" sz="1400" dirty="0" err="1">
                <a:solidFill>
                  <a:srgbClr val="FFFF00"/>
                </a:solidFill>
              </a:rPr>
              <a:t>ChooseFromGrid</a:t>
            </a:r>
            <a:r>
              <a:rPr lang="en-US" sz="1400" dirty="0"/>
              <a:t> id] persons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GB" sz="1400" dirty="0" smtClean="0">
              <a:solidFill>
                <a:srgbClr val="FFFF00"/>
              </a:solidFill>
            </a:endParaRPr>
          </a:p>
          <a:p>
            <a:r>
              <a:rPr lang="en-GB" sz="1400" dirty="0" err="1" smtClean="0">
                <a:solidFill>
                  <a:srgbClr val="FFFF00"/>
                </a:solidFill>
              </a:rPr>
              <a:t>myEditor</a:t>
            </a:r>
            <a:r>
              <a:rPr lang="en-GB" sz="1400" dirty="0" smtClean="0">
                <a:solidFill>
                  <a:srgbClr val="FFFF00"/>
                </a:solidFill>
              </a:rPr>
              <a:t> </a:t>
            </a:r>
            <a:r>
              <a:rPr lang="en-GB" sz="1400" dirty="0"/>
              <a:t>::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>
                <a:solidFill>
                  <a:srgbClr val="FF99FF"/>
                </a:solidFill>
              </a:rPr>
              <a:t>Task String</a:t>
            </a:r>
          </a:p>
          <a:p>
            <a:r>
              <a:rPr lang="en-GB" sz="1400" dirty="0" err="1">
                <a:solidFill>
                  <a:srgbClr val="FFFF00"/>
                </a:solidFill>
              </a:rPr>
              <a:t>myEditor</a:t>
            </a:r>
            <a:r>
              <a:rPr lang="en-GB" sz="1400" dirty="0">
                <a:solidFill>
                  <a:srgbClr val="FFFF00"/>
                </a:solidFill>
              </a:rPr>
              <a:t> = </a:t>
            </a:r>
            <a:r>
              <a:rPr lang="en-GB" sz="1400" dirty="0" err="1">
                <a:solidFill>
                  <a:srgbClr val="FFFF00"/>
                </a:solidFill>
              </a:rPr>
              <a:t>enterInformation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"Type In Your Text: " [</a:t>
            </a:r>
            <a:r>
              <a:rPr lang="en-GB" sz="1400" dirty="0" err="1">
                <a:solidFill>
                  <a:srgbClr val="FFFF00"/>
                </a:solidFill>
              </a:rPr>
              <a:t>EnterUsing</a:t>
            </a:r>
            <a:r>
              <a:rPr lang="en-GB" sz="1400" dirty="0"/>
              <a:t> id </a:t>
            </a:r>
            <a:r>
              <a:rPr lang="en-GB" sz="1400" dirty="0" err="1">
                <a:solidFill>
                  <a:srgbClr val="FFFF00"/>
                </a:solidFill>
              </a:rPr>
              <a:t>aceTextArea</a:t>
            </a:r>
            <a:r>
              <a:rPr lang="en-GB" sz="1400" dirty="0"/>
              <a:t>] </a:t>
            </a:r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US" sz="1400" dirty="0" smtClean="0">
              <a:solidFill>
                <a:srgbClr val="FFFF00"/>
              </a:solidFill>
            </a:endParaRPr>
          </a:p>
          <a:p>
            <a:endParaRPr lang="en-US" sz="1400" dirty="0" smtClean="0">
              <a:solidFill>
                <a:srgbClr val="FFFF00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24" y="3188256"/>
            <a:ext cx="4271962" cy="93938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49" y="1079799"/>
            <a:ext cx="2457450" cy="130492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499" y="4931172"/>
            <a:ext cx="5195887" cy="1563882"/>
          </a:xfrm>
          <a:prstGeom prst="rect">
            <a:avLst/>
          </a:prstGeom>
        </p:spPr>
      </p:pic>
      <p:grpSp>
        <p:nvGrpSpPr>
          <p:cNvPr id="8" name="Groep 7"/>
          <p:cNvGrpSpPr/>
          <p:nvPr/>
        </p:nvGrpSpPr>
        <p:grpSpPr>
          <a:xfrm>
            <a:off x="-136149" y="4990467"/>
            <a:ext cx="3277355" cy="3143790"/>
            <a:chOff x="2209045" y="1332223"/>
            <a:chExt cx="4834546" cy="4834546"/>
          </a:xfrm>
        </p:grpSpPr>
        <p:sp>
          <p:nvSpPr>
            <p:cNvPr id="9" name="Pie 11"/>
            <p:cNvSpPr/>
            <p:nvPr/>
          </p:nvSpPr>
          <p:spPr>
            <a:xfrm rot="5400000">
              <a:off x="2209045" y="1332223"/>
              <a:ext cx="4834546" cy="4834546"/>
            </a:xfrm>
            <a:prstGeom prst="pie">
              <a:avLst>
                <a:gd name="adj1" fmla="val 8102445"/>
                <a:gd name="adj2" fmla="val 135150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3631605" y="1661611"/>
              <a:ext cx="1898902" cy="146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GUI’s</a:t>
              </a:r>
            </a:p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Editors</a:t>
              </a:r>
            </a:p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Model-View</a:t>
              </a:r>
            </a:p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Lay-out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6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366DDB9-DF70-47BA-8061-5F3CD7F3C694}" type="slidenum">
              <a:rPr lang="en-US" smtClean="0">
                <a:cs typeface="Arial" charset="0"/>
              </a:rPr>
              <a:pPr/>
              <a:t>55</a:t>
            </a:fld>
            <a:endParaRPr lang="en-US" smtClean="0">
              <a:cs typeface="Arial" charset="0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Types used for interaction tasks…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2388" y="841375"/>
            <a:ext cx="9909176" cy="5638800"/>
          </a:xfrm>
        </p:spPr>
        <p:txBody>
          <a:bodyPr/>
          <a:lstStyle/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enterInformation</a:t>
            </a:r>
            <a:r>
              <a:rPr lang="en-US" sz="1600" dirty="0" smtClean="0"/>
              <a:t>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EnterOption</a:t>
            </a:r>
            <a:r>
              <a:rPr lang="en-US" sz="1600" dirty="0" smtClean="0">
                <a:solidFill>
                  <a:srgbClr val="FF99FF"/>
                </a:solidFill>
              </a:rPr>
              <a:t> a]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	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 </a:t>
            </a:r>
          </a:p>
          <a:p>
            <a:pPr>
              <a:defRPr/>
            </a:pPr>
            <a:endParaRPr lang="en-US" sz="1600" dirty="0" smtClean="0">
              <a:solidFill>
                <a:srgbClr val="FFC000"/>
              </a:solidFill>
              <a:latin typeface="+mj-lt"/>
            </a:endParaRP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/>
              <a:t>::</a:t>
            </a:r>
            <a:r>
              <a:rPr lang="en-US" sz="1600" dirty="0">
                <a:solidFill>
                  <a:srgbClr val="FF99FF"/>
                </a:solidFill>
              </a:rPr>
              <a:t> </a:t>
            </a:r>
            <a:r>
              <a:rPr lang="en-US" sz="1600" dirty="0" err="1">
                <a:solidFill>
                  <a:srgbClr val="FF99FF"/>
                </a:solidFill>
              </a:rPr>
              <a:t>EnterOption</a:t>
            </a:r>
            <a:r>
              <a:rPr lang="en-US" sz="1600" dirty="0">
                <a:solidFill>
                  <a:srgbClr val="FF99FF"/>
                </a:solidFill>
              </a:rPr>
              <a:t> a		</a:t>
            </a:r>
            <a:r>
              <a:rPr lang="en-US" sz="1600" dirty="0"/>
              <a:t>=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EnterAs</a:t>
            </a:r>
            <a:r>
              <a:rPr lang="en-US" sz="1600" dirty="0">
                <a:solidFill>
                  <a:srgbClr val="FF99FF"/>
                </a:solidFill>
              </a:rPr>
              <a:t>	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99FF"/>
                </a:solidFill>
              </a:rPr>
              <a:t>v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>
                <a:solidFill>
                  <a:srgbClr val="FF99FF"/>
                </a:solidFill>
              </a:rPr>
              <a:t> a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FF99FF"/>
                </a:solidFill>
              </a:rPr>
              <a:t>			</a:t>
            </a:r>
            <a:r>
              <a:rPr lang="en-US" sz="1600" dirty="0" smtClean="0"/>
              <a:t>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</a:t>
            </a:r>
          </a:p>
          <a:p>
            <a:pPr>
              <a:defRPr/>
            </a:pPr>
            <a:r>
              <a:rPr lang="en-US" sz="1600" dirty="0"/>
              <a:t>				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EnterUsing</a:t>
            </a:r>
            <a:r>
              <a:rPr lang="en-US" sz="1600" dirty="0"/>
              <a:t> 	(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9FF"/>
                </a:solidFill>
              </a:rPr>
              <a:t>a</a:t>
            </a:r>
            <a:r>
              <a:rPr lang="en-US" sz="1600" dirty="0"/>
              <a:t>) (</a:t>
            </a:r>
            <a:r>
              <a:rPr lang="en-US" sz="1600" dirty="0">
                <a:solidFill>
                  <a:srgbClr val="FF99FF"/>
                </a:solidFill>
              </a:rPr>
              <a:t>Editor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           	</a:t>
            </a:r>
            <a:r>
              <a:rPr lang="en-US" sz="1600" dirty="0" smtClean="0"/>
              <a:t>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 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solidFill>
                <a:srgbClr val="99CCFF"/>
              </a:solidFill>
              <a:latin typeface="+mj-lt"/>
            </a:endParaRPr>
          </a:p>
          <a:p>
            <a:pPr>
              <a:defRPr/>
            </a:pPr>
            <a:endParaRPr lang="en-US" sz="1600" dirty="0" smtClean="0">
              <a:solidFill>
                <a:srgbClr val="99CCFF"/>
              </a:solidFill>
              <a:latin typeface="+mj-lt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4035356" y="3148648"/>
            <a:ext cx="2128837" cy="804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+mj-lt"/>
                <a:cs typeface="+mn-cs"/>
              </a:rPr>
              <a:t>Context Restriction</a:t>
            </a:r>
          </a:p>
        </p:txBody>
      </p:sp>
      <p:grpSp>
        <p:nvGrpSpPr>
          <p:cNvPr id="15" name="Groep 14"/>
          <p:cNvGrpSpPr>
            <a:grpSpLocks/>
          </p:cNvGrpSpPr>
          <p:nvPr/>
        </p:nvGrpSpPr>
        <p:grpSpPr bwMode="auto">
          <a:xfrm>
            <a:off x="4122820" y="3148648"/>
            <a:ext cx="2397249" cy="1079221"/>
            <a:chOff x="4346118" y="1496014"/>
            <a:chExt cx="2128890" cy="595424"/>
          </a:xfrm>
        </p:grpSpPr>
        <p:sp>
          <p:nvSpPr>
            <p:cNvPr id="16" name="Toelichting met afgeronde rechthoek 20"/>
            <p:cNvSpPr/>
            <p:nvPr/>
          </p:nvSpPr>
          <p:spPr bwMode="auto">
            <a:xfrm>
              <a:off x="4412795" y="1496014"/>
              <a:ext cx="1955849" cy="595424"/>
            </a:xfrm>
            <a:prstGeom prst="wedgeRoundRectCallout">
              <a:avLst>
                <a:gd name="adj1" fmla="val 24696"/>
                <a:gd name="adj2" fmla="val -127948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7" name="Tekstvak 16"/>
            <p:cNvSpPr txBox="1"/>
            <p:nvPr/>
          </p:nvSpPr>
          <p:spPr>
            <a:xfrm>
              <a:off x="4346118" y="1611923"/>
              <a:ext cx="2128890" cy="3497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Use an existing editor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a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s base </a:t>
              </a: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9" name="Groep 8"/>
          <p:cNvGrpSpPr>
            <a:grpSpLocks/>
          </p:cNvGrpSpPr>
          <p:nvPr/>
        </p:nvGrpSpPr>
        <p:grpSpPr bwMode="auto">
          <a:xfrm>
            <a:off x="6520069" y="3220023"/>
            <a:ext cx="2397249" cy="2424714"/>
            <a:chOff x="4308132" y="1496014"/>
            <a:chExt cx="2128890" cy="881195"/>
          </a:xfrm>
        </p:grpSpPr>
        <p:sp>
          <p:nvSpPr>
            <p:cNvPr id="10" name="Toelichting met afgeronde rechthoek 20"/>
            <p:cNvSpPr/>
            <p:nvPr/>
          </p:nvSpPr>
          <p:spPr bwMode="auto">
            <a:xfrm>
              <a:off x="4412795" y="1496014"/>
              <a:ext cx="1955849" cy="595424"/>
            </a:xfrm>
            <a:prstGeom prst="wedgeRoundRectCallout">
              <a:avLst>
                <a:gd name="adj1" fmla="val -82778"/>
                <a:gd name="adj2" fmla="val -104316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1" name="Tekstvak 10"/>
            <p:cNvSpPr txBox="1"/>
            <p:nvPr/>
          </p:nvSpPr>
          <p:spPr>
            <a:xfrm>
              <a:off x="4308132" y="1543271"/>
              <a:ext cx="2128890" cy="8339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With editor </a:t>
              </a:r>
              <a:r>
                <a:rPr lang="en-US" sz="1600" dirty="0" err="1" smtClean="0">
                  <a:solidFill>
                    <a:schemeClr val="bg1"/>
                  </a:solidFill>
                  <a:latin typeface="+mj-lt"/>
                  <a:cs typeface="+mn-cs"/>
                </a:rPr>
                <a:t>combinators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 one can easily make user definable editor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  <a:cs typeface="+mn-cs"/>
                </a:rPr>
                <a:t>variants</a:t>
              </a:r>
            </a:p>
            <a:p>
              <a:pPr algn="ctr" eaLnBrk="0" hangingPunct="0">
                <a:spcBef>
                  <a:spcPct val="20000"/>
                </a:spcBef>
                <a:defRPr/>
              </a:pPr>
              <a:endParaRPr lang="en-US" sz="1600" dirty="0" smtClean="0">
                <a:solidFill>
                  <a:schemeClr val="bg1"/>
                </a:solidFill>
                <a:latin typeface="+mj-lt"/>
                <a:cs typeface="+mn-cs"/>
              </a:endParaRPr>
            </a:p>
            <a:p>
              <a:pPr algn="ctr" eaLnBrk="0" hangingPunct="0">
                <a:spcBef>
                  <a:spcPct val="20000"/>
                </a:spcBef>
                <a:defRPr/>
              </a:pPr>
              <a:endParaRPr lang="en-US" sz="1600" dirty="0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2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1ACDF5C-A383-45EB-A9C4-5AE724D1F3D2}" type="slidenum">
              <a:rPr lang="en-US" smtClean="0">
                <a:cs typeface="Arial" charset="0"/>
              </a:rPr>
              <a:pPr/>
              <a:t>56</a:t>
            </a:fld>
            <a:endParaRPr lang="en-US" smtClean="0">
              <a:cs typeface="Arial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Types used for interaction tasks…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2388" y="841375"/>
            <a:ext cx="9909176" cy="5638800"/>
          </a:xfrm>
        </p:spPr>
        <p:txBody>
          <a:bodyPr/>
          <a:lstStyle/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updateInformation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UpdateOption</a:t>
            </a:r>
            <a:r>
              <a:rPr lang="en-US" sz="1600" dirty="0" smtClean="0">
                <a:solidFill>
                  <a:srgbClr val="FF99FF"/>
                </a:solidFill>
              </a:rPr>
              <a:t> a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	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defRPr/>
            </a:pPr>
            <a:endParaRPr lang="en-US" sz="1600" dirty="0" smtClean="0">
              <a:solidFill>
                <a:srgbClr val="FFC000"/>
              </a:solidFill>
              <a:latin typeface="+mj-lt"/>
            </a:endParaRP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err="1" smtClean="0">
                <a:solidFill>
                  <a:srgbClr val="FF99FF"/>
                </a:solidFill>
              </a:rPr>
              <a:t>UpdateOption</a:t>
            </a:r>
            <a:r>
              <a:rPr lang="en-US" sz="1600" dirty="0" smtClean="0">
                <a:solidFill>
                  <a:srgbClr val="FF99FF"/>
                </a:solidFill>
              </a:rPr>
              <a:t> a b	</a:t>
            </a:r>
            <a:r>
              <a:rPr lang="en-US" sz="1600" dirty="0" smtClean="0"/>
              <a:t>= </a:t>
            </a:r>
            <a:r>
              <a:rPr lang="en-US" sz="1600" dirty="0" err="1" smtClean="0"/>
              <a:t>E.</a:t>
            </a:r>
            <a:r>
              <a:rPr lang="en-US" sz="1600" dirty="0" err="1" smtClean="0">
                <a:solidFill>
                  <a:srgbClr val="FF99FF"/>
                </a:solidFill>
              </a:rPr>
              <a:t>v</a:t>
            </a:r>
            <a:r>
              <a:rPr lang="en-US" sz="1600" dirty="0" smtClean="0"/>
              <a:t>: </a:t>
            </a:r>
            <a:r>
              <a:rPr lang="en-US" sz="1600" dirty="0" err="1" smtClean="0">
                <a:solidFill>
                  <a:srgbClr val="FFC000"/>
                </a:solidFill>
              </a:rPr>
              <a:t>UpdateAs</a:t>
            </a:r>
            <a:r>
              <a:rPr lang="en-US" sz="1600" dirty="0" smtClean="0">
                <a:solidFill>
                  <a:srgbClr val="FF99FF"/>
                </a:solidFill>
              </a:rPr>
              <a:t>	(a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v) (a v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b)		</a:t>
            </a:r>
            <a:r>
              <a:rPr lang="en-US" sz="1600" dirty="0" smtClean="0"/>
              <a:t>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v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solidFill>
                <a:srgbClr val="99CCFF"/>
              </a:solidFill>
              <a:latin typeface="+mj-lt"/>
            </a:endParaRPr>
          </a:p>
          <a:p>
            <a:pPr>
              <a:defRPr/>
            </a:pPr>
            <a:endParaRPr lang="en-US" sz="1600" dirty="0" smtClean="0">
              <a:solidFill>
                <a:srgbClr val="99CCFF"/>
              </a:solidFill>
              <a:latin typeface="+mj-lt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309688" y="2554288"/>
            <a:ext cx="1955800" cy="1390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+mj-lt"/>
                <a:cs typeface="+mn-cs"/>
              </a:rPr>
              <a:t>Any view can be chosen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3895725" y="2519363"/>
            <a:ext cx="1955800" cy="1390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+mj-lt"/>
                <a:cs typeface="+mn-cs"/>
              </a:rPr>
              <a:t>Define how to map view v to value a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818313" y="2782888"/>
            <a:ext cx="2128837" cy="804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+mj-lt"/>
                <a:cs typeface="+mn-cs"/>
              </a:rPr>
              <a:t>Context Restriction</a:t>
            </a:r>
          </a:p>
        </p:txBody>
      </p:sp>
      <p:grpSp>
        <p:nvGrpSpPr>
          <p:cNvPr id="14" name="Groep 13"/>
          <p:cNvGrpSpPr>
            <a:grpSpLocks/>
          </p:cNvGrpSpPr>
          <p:nvPr/>
        </p:nvGrpSpPr>
        <p:grpSpPr bwMode="auto">
          <a:xfrm>
            <a:off x="1309688" y="2471738"/>
            <a:ext cx="1955800" cy="620712"/>
            <a:chOff x="308320" y="1477925"/>
            <a:chExt cx="1956391" cy="619408"/>
          </a:xfrm>
        </p:grpSpPr>
        <p:sp>
          <p:nvSpPr>
            <p:cNvPr id="15" name="Toelichting met afgeronde rechthoek 14"/>
            <p:cNvSpPr/>
            <p:nvPr/>
          </p:nvSpPr>
          <p:spPr bwMode="auto">
            <a:xfrm>
              <a:off x="308320" y="1477925"/>
              <a:ext cx="1956391" cy="595646"/>
            </a:xfrm>
            <a:prstGeom prst="wedgeRoundRectCallout">
              <a:avLst>
                <a:gd name="adj1" fmla="val 41305"/>
                <a:gd name="adj2" fmla="val -111885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308320" y="1512777"/>
              <a:ext cx="1956391" cy="5845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Any view can be chosen</a:t>
              </a:r>
            </a:p>
          </p:txBody>
        </p:sp>
      </p:grpSp>
      <p:grpSp>
        <p:nvGrpSpPr>
          <p:cNvPr id="17" name="Groep 16"/>
          <p:cNvGrpSpPr>
            <a:grpSpLocks/>
          </p:cNvGrpSpPr>
          <p:nvPr/>
        </p:nvGrpSpPr>
        <p:grpSpPr bwMode="auto">
          <a:xfrm>
            <a:off x="4452938" y="3587750"/>
            <a:ext cx="1957387" cy="1171575"/>
            <a:chOff x="2517500" y="1121364"/>
            <a:chExt cx="1956391" cy="595424"/>
          </a:xfrm>
        </p:grpSpPr>
        <p:sp>
          <p:nvSpPr>
            <p:cNvPr id="18" name="Toelichting met afgeronde rechthoek 17"/>
            <p:cNvSpPr/>
            <p:nvPr/>
          </p:nvSpPr>
          <p:spPr bwMode="auto">
            <a:xfrm>
              <a:off x="2517500" y="1121364"/>
              <a:ext cx="1956391" cy="595424"/>
            </a:xfrm>
            <a:prstGeom prst="wedgeRoundRectCallout">
              <a:avLst>
                <a:gd name="adj1" fmla="val 19927"/>
                <a:gd name="adj2" fmla="val -183751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2517500" y="1121364"/>
              <a:ext cx="1956391" cy="5478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Define how to map the view v back to a value b given the current value a</a:t>
              </a:r>
            </a:p>
          </p:txBody>
        </p:sp>
      </p:grpSp>
      <p:grpSp>
        <p:nvGrpSpPr>
          <p:cNvPr id="20" name="Groep 19"/>
          <p:cNvGrpSpPr>
            <a:grpSpLocks/>
          </p:cNvGrpSpPr>
          <p:nvPr/>
        </p:nvGrpSpPr>
        <p:grpSpPr bwMode="auto">
          <a:xfrm>
            <a:off x="6818313" y="2506663"/>
            <a:ext cx="2128837" cy="595312"/>
            <a:chOff x="4346118" y="1496014"/>
            <a:chExt cx="2128890" cy="595424"/>
          </a:xfrm>
        </p:grpSpPr>
        <p:sp>
          <p:nvSpPr>
            <p:cNvPr id="21" name="Toelichting met afgeronde rechthoek 20"/>
            <p:cNvSpPr/>
            <p:nvPr/>
          </p:nvSpPr>
          <p:spPr bwMode="auto">
            <a:xfrm>
              <a:off x="4412795" y="1496014"/>
              <a:ext cx="1955849" cy="595424"/>
            </a:xfrm>
            <a:prstGeom prst="wedgeRoundRectCallout">
              <a:avLst>
                <a:gd name="adj1" fmla="val -3711"/>
                <a:gd name="adj2" fmla="val -125032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4346118" y="1611923"/>
              <a:ext cx="2128890" cy="3382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Context Restriction</a:t>
              </a:r>
            </a:p>
          </p:txBody>
        </p:sp>
      </p:grpSp>
      <p:grpSp>
        <p:nvGrpSpPr>
          <p:cNvPr id="23" name="Groep 22"/>
          <p:cNvGrpSpPr>
            <a:grpSpLocks/>
          </p:cNvGrpSpPr>
          <p:nvPr/>
        </p:nvGrpSpPr>
        <p:grpSpPr bwMode="auto">
          <a:xfrm>
            <a:off x="3475038" y="2481263"/>
            <a:ext cx="1957387" cy="611187"/>
            <a:chOff x="2360399" y="1477925"/>
            <a:chExt cx="1956391" cy="611244"/>
          </a:xfrm>
        </p:grpSpPr>
        <p:sp>
          <p:nvSpPr>
            <p:cNvPr id="24" name="Toelichting met afgeronde rechthoek 23"/>
            <p:cNvSpPr/>
            <p:nvPr/>
          </p:nvSpPr>
          <p:spPr bwMode="auto">
            <a:xfrm>
              <a:off x="2360399" y="1477925"/>
              <a:ext cx="1956391" cy="595368"/>
            </a:xfrm>
            <a:prstGeom prst="wedgeRoundRectCallout">
              <a:avLst>
                <a:gd name="adj1" fmla="val 24696"/>
                <a:gd name="adj2" fmla="val -131037"/>
                <a:gd name="adj3" fmla="val 16667"/>
              </a:avLst>
            </a:prstGeom>
            <a:solidFill>
              <a:schemeClr val="tx1">
                <a:lumMod val="75000"/>
              </a:schemeClr>
            </a:solidFill>
            <a:ln w="38100" cap="flat" cmpd="sng" algn="ctr">
              <a:solidFill>
                <a:schemeClr val="accent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buFontTx/>
                <a:buChar char="•"/>
                <a:defRPr/>
              </a:pPr>
              <a:endParaRPr lang="en-US" sz="1600">
                <a:latin typeface="+mj-lt"/>
                <a:cs typeface="+mn-cs"/>
              </a:endParaRP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2360399" y="1504915"/>
              <a:ext cx="1956391" cy="5842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cs typeface="+mn-cs"/>
                </a:rPr>
                <a:t>Define how to map value a to view v</a:t>
              </a:r>
            </a:p>
          </p:txBody>
        </p:sp>
      </p:grpSp>
      <p:sp>
        <p:nvSpPr>
          <p:cNvPr id="4" name="Rechthoek 3"/>
          <p:cNvSpPr/>
          <p:nvPr/>
        </p:nvSpPr>
        <p:spPr bwMode="auto">
          <a:xfrm>
            <a:off x="4587902" y="1456325"/>
            <a:ext cx="1822423" cy="212931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rgbClr val="B2B2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nl-NL" dirty="0" smtClean="0">
                <a:solidFill>
                  <a:srgbClr val="002060"/>
                </a:solidFill>
              </a:rPr>
              <a:t>Combination </a:t>
            </a:r>
            <a:r>
              <a:rPr lang="nl-NL" dirty="0" err="1" smtClean="0">
                <a:solidFill>
                  <a:srgbClr val="002060"/>
                </a:solidFill>
              </a:rPr>
              <a:t>called</a:t>
            </a:r>
            <a:r>
              <a:rPr lang="nl-NL" dirty="0" smtClean="0">
                <a:solidFill>
                  <a:srgbClr val="002060"/>
                </a:solidFill>
              </a:rPr>
              <a:t> a </a:t>
            </a:r>
            <a:r>
              <a:rPr lang="nl-NL" dirty="0" smtClean="0">
                <a:solidFill>
                  <a:srgbClr val="C00000"/>
                </a:solidFill>
              </a:rPr>
              <a:t>lens</a:t>
            </a:r>
            <a:endParaRPr kumimoji="1" lang="nl-NL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479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5BD66CB-1A79-426A-9ABC-F0955CC085CD}" type="slidenum">
              <a:rPr lang="en-US" smtClean="0">
                <a:cs typeface="Arial" charset="0"/>
              </a:rPr>
              <a:pPr/>
              <a:t>57</a:t>
            </a:fld>
            <a:endParaRPr lang="en-US" smtClean="0">
              <a:cs typeface="Arial" charset="0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Types used for interaction tasks…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0800" y="838200"/>
            <a:ext cx="9856788" cy="5638800"/>
          </a:xfrm>
        </p:spPr>
        <p:txBody>
          <a:bodyPr/>
          <a:lstStyle/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 		</a:t>
            </a:r>
            <a:r>
              <a:rPr lang="en-US" sz="1600" dirty="0" smtClean="0"/>
              <a:t>= </a:t>
            </a:r>
            <a:r>
              <a:rPr lang="en-US" sz="1600" dirty="0" err="1" smtClean="0"/>
              <a:t>E.</a:t>
            </a:r>
            <a:r>
              <a:rPr lang="en-US" sz="1600" dirty="0" err="1" smtClean="0">
                <a:solidFill>
                  <a:srgbClr val="FF99FF"/>
                </a:solidFill>
              </a:rPr>
              <a:t>v</a:t>
            </a:r>
            <a:r>
              <a:rPr lang="en-US" sz="1600" dirty="0" smtClean="0"/>
              <a:t>: </a:t>
            </a:r>
            <a:r>
              <a:rPr lang="en-US" sz="1600" dirty="0" err="1" smtClean="0">
                <a:solidFill>
                  <a:srgbClr val="FFC000"/>
                </a:solidFill>
              </a:rPr>
              <a:t>ViewAs</a:t>
            </a:r>
            <a:r>
              <a:rPr lang="en-US" sz="1600" dirty="0" smtClean="0">
                <a:solidFill>
                  <a:srgbClr val="FF99FF"/>
                </a:solidFill>
              </a:rPr>
              <a:t> 	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v</a:t>
            </a:r>
            <a:r>
              <a:rPr lang="en-US" sz="1600" dirty="0" smtClean="0"/>
              <a:t>)</a:t>
            </a:r>
            <a:r>
              <a:rPr lang="en-US" sz="1600" dirty="0" smtClean="0">
                <a:solidFill>
                  <a:srgbClr val="FF99FF"/>
                </a:solidFill>
              </a:rPr>
              <a:t>			</a:t>
            </a:r>
            <a:r>
              <a:rPr lang="en-US" sz="1600" dirty="0" smtClean="0"/>
              <a:t>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v</a:t>
            </a:r>
          </a:p>
          <a:p>
            <a:pPr>
              <a:defRPr/>
            </a:pPr>
            <a:r>
              <a:rPr lang="en-US" sz="1600" dirty="0" smtClean="0"/>
              <a:t>				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ViewUsing</a:t>
            </a:r>
            <a:r>
              <a:rPr lang="en-US" sz="1600" dirty="0"/>
              <a:t> 	(</a:t>
            </a:r>
            <a:r>
              <a:rPr lang="en-US" sz="1600" dirty="0">
                <a:solidFill>
                  <a:srgbClr val="FF99FF"/>
                </a:solidFill>
              </a:rPr>
              <a:t>a</a:t>
            </a:r>
            <a:r>
              <a:rPr lang="en-US" sz="1600" dirty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(</a:t>
            </a:r>
            <a:r>
              <a:rPr lang="en-US" sz="1600" dirty="0">
                <a:solidFill>
                  <a:srgbClr val="FF99FF"/>
                </a:solidFill>
              </a:rPr>
              <a:t>Editor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           </a:t>
            </a:r>
            <a:r>
              <a:rPr lang="en-US" sz="1600" dirty="0" smtClean="0"/>
              <a:t>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 </a:t>
            </a:r>
            <a:endParaRPr lang="en-US" sz="1600" dirty="0" smtClean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err="1" smtClean="0">
                <a:solidFill>
                  <a:srgbClr val="FF99FF"/>
                </a:solidFill>
              </a:rPr>
              <a:t>EnterOption</a:t>
            </a:r>
            <a:r>
              <a:rPr lang="en-US" sz="1600" dirty="0" smtClean="0">
                <a:solidFill>
                  <a:srgbClr val="FF99FF"/>
                </a:solidFill>
              </a:rPr>
              <a:t> a		</a:t>
            </a:r>
            <a:r>
              <a:rPr lang="en-US" sz="1600" dirty="0" smtClean="0"/>
              <a:t>= </a:t>
            </a:r>
            <a:r>
              <a:rPr lang="en-US" sz="1600" dirty="0" err="1" smtClean="0"/>
              <a:t>E.</a:t>
            </a:r>
            <a:r>
              <a:rPr lang="en-US" sz="1600" dirty="0" err="1" smtClean="0">
                <a:solidFill>
                  <a:srgbClr val="FF99FF"/>
                </a:solidFill>
              </a:rPr>
              <a:t>v</a:t>
            </a:r>
            <a:r>
              <a:rPr lang="en-US" sz="1600" dirty="0" smtClean="0"/>
              <a:t>: </a:t>
            </a:r>
            <a:r>
              <a:rPr lang="en-US" sz="1600" dirty="0" err="1" smtClean="0">
                <a:solidFill>
                  <a:srgbClr val="FFC000"/>
                </a:solidFill>
              </a:rPr>
              <a:t>EnterAs</a:t>
            </a:r>
            <a:r>
              <a:rPr lang="en-US" sz="1600" dirty="0" smtClean="0">
                <a:solidFill>
                  <a:srgbClr val="FF99FF"/>
                </a:solidFill>
              </a:rPr>
              <a:t>	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v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a</a:t>
            </a:r>
            <a:r>
              <a:rPr lang="en-US" sz="1600" dirty="0" smtClean="0"/>
              <a:t>)</a:t>
            </a:r>
            <a:r>
              <a:rPr lang="en-US" sz="1600" dirty="0" smtClean="0">
                <a:solidFill>
                  <a:srgbClr val="FF99FF"/>
                </a:solidFill>
              </a:rPr>
              <a:t>			</a:t>
            </a:r>
            <a:r>
              <a:rPr lang="en-US" sz="1600" dirty="0" smtClean="0"/>
              <a:t>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v</a:t>
            </a:r>
          </a:p>
          <a:p>
            <a:pPr>
              <a:defRPr/>
            </a:pPr>
            <a:r>
              <a:rPr lang="en-US" sz="1600" dirty="0" smtClean="0"/>
              <a:t>				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EnterUsing</a:t>
            </a:r>
            <a:r>
              <a:rPr lang="en-US" sz="1600" dirty="0"/>
              <a:t> 	(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a</a:t>
            </a:r>
            <a:r>
              <a:rPr lang="en-US" sz="1600" dirty="0"/>
              <a:t>) (</a:t>
            </a:r>
            <a:r>
              <a:rPr lang="en-US" sz="1600" dirty="0">
                <a:solidFill>
                  <a:srgbClr val="FF99FF"/>
                </a:solidFill>
              </a:rPr>
              <a:t>Editor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           </a:t>
            </a:r>
            <a:r>
              <a:rPr lang="en-US" sz="1600" dirty="0" smtClean="0"/>
              <a:t>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 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err="1" smtClean="0">
                <a:solidFill>
                  <a:srgbClr val="FF99FF"/>
                </a:solidFill>
              </a:rPr>
              <a:t>UpdateOption</a:t>
            </a:r>
            <a:r>
              <a:rPr lang="en-US" sz="1600" dirty="0" smtClean="0">
                <a:solidFill>
                  <a:srgbClr val="FF99FF"/>
                </a:solidFill>
              </a:rPr>
              <a:t> a b	</a:t>
            </a:r>
            <a:r>
              <a:rPr lang="en-US" sz="1600" dirty="0" smtClean="0"/>
              <a:t>= </a:t>
            </a:r>
            <a:r>
              <a:rPr lang="en-US" sz="1600" dirty="0" err="1" smtClean="0"/>
              <a:t>E.</a:t>
            </a:r>
            <a:r>
              <a:rPr lang="en-US" sz="1600" dirty="0" err="1" smtClean="0">
                <a:solidFill>
                  <a:srgbClr val="FF99FF"/>
                </a:solidFill>
              </a:rPr>
              <a:t>v</a:t>
            </a:r>
            <a:r>
              <a:rPr lang="en-US" sz="1600" dirty="0" smtClean="0"/>
              <a:t>: </a:t>
            </a:r>
            <a:r>
              <a:rPr lang="en-US" sz="1600" dirty="0" err="1" smtClean="0">
                <a:solidFill>
                  <a:srgbClr val="FFC000"/>
                </a:solidFill>
              </a:rPr>
              <a:t>UpdateAs</a:t>
            </a:r>
            <a:r>
              <a:rPr lang="en-US" sz="1600" dirty="0" smtClean="0">
                <a:solidFill>
                  <a:srgbClr val="FF99FF"/>
                </a:solidFill>
              </a:rPr>
              <a:t>	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v</a:t>
            </a:r>
            <a:r>
              <a:rPr lang="en-US" sz="1600" dirty="0" smtClean="0"/>
              <a:t>)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 v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b)		</a:t>
            </a:r>
            <a:r>
              <a:rPr lang="en-US" sz="1600" dirty="0" smtClean="0"/>
              <a:t>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v</a:t>
            </a:r>
          </a:p>
          <a:p>
            <a:pPr>
              <a:defRPr/>
            </a:pPr>
            <a:r>
              <a:rPr lang="en-US" sz="1600" dirty="0" smtClean="0"/>
              <a:t>				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UpdateUsing</a:t>
            </a:r>
            <a:r>
              <a:rPr lang="en-US" sz="1600" dirty="0"/>
              <a:t>  (</a:t>
            </a:r>
            <a:r>
              <a:rPr lang="en-US" sz="1600" dirty="0">
                <a:solidFill>
                  <a:srgbClr val="FF99FF"/>
                </a:solidFill>
              </a:rPr>
              <a:t>a</a:t>
            </a:r>
            <a:r>
              <a:rPr lang="en-US" sz="1600" dirty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(</a:t>
            </a:r>
            <a:r>
              <a:rPr lang="en-US" sz="1600" dirty="0">
                <a:solidFill>
                  <a:srgbClr val="FF99FF"/>
                </a:solidFill>
              </a:rPr>
              <a:t>a v</a:t>
            </a:r>
            <a:r>
              <a:rPr lang="en-US" sz="1600" dirty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b</a:t>
            </a:r>
            <a:r>
              <a:rPr lang="en-US" sz="1600" dirty="0"/>
              <a:t>) (</a:t>
            </a:r>
            <a:r>
              <a:rPr lang="en-US" sz="1600" dirty="0">
                <a:solidFill>
                  <a:srgbClr val="FF99FF"/>
                </a:solidFill>
              </a:rPr>
              <a:t>Editor v</a:t>
            </a:r>
            <a:r>
              <a:rPr lang="en-US" sz="1600" dirty="0"/>
              <a:t>) </a:t>
            </a:r>
            <a:r>
              <a:rPr lang="en-US" sz="1600" dirty="0" smtClean="0"/>
              <a:t>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</a:t>
            </a:r>
            <a:endParaRPr lang="en-US" sz="1600" dirty="0" smtClean="0"/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smtClean="0"/>
              <a:t>:: </a:t>
            </a:r>
            <a:r>
              <a:rPr lang="en-US" sz="1600" dirty="0" err="1">
                <a:solidFill>
                  <a:srgbClr val="FF99FF"/>
                </a:solidFill>
              </a:rPr>
              <a:t>ChoiceOption</a:t>
            </a:r>
            <a:r>
              <a:rPr lang="en-US" sz="1600" dirty="0">
                <a:solidFill>
                  <a:srgbClr val="FF99FF"/>
                </a:solidFill>
              </a:rPr>
              <a:t> </a:t>
            </a:r>
            <a:r>
              <a:rPr lang="en-US" sz="1600" dirty="0" smtClean="0">
                <a:solidFill>
                  <a:srgbClr val="FF99FF"/>
                </a:solidFill>
              </a:rPr>
              <a:t>a</a:t>
            </a:r>
            <a:r>
              <a:rPr lang="en-US" sz="1600" dirty="0"/>
              <a:t>	    </a:t>
            </a:r>
            <a:r>
              <a:rPr lang="en-US" sz="1600" dirty="0" smtClean="0"/>
              <a:t>	=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ChooseFromDropdown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</a:t>
            </a:r>
            <a:r>
              <a:rPr lang="en-US" sz="1600" dirty="0" smtClean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  </a:t>
            </a:r>
            <a:r>
              <a:rPr lang="en-US" sz="1600" dirty="0" smtClean="0"/>
              <a:t>	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</a:t>
            </a:r>
          </a:p>
          <a:p>
            <a:pPr>
              <a:defRPr/>
            </a:pPr>
            <a:r>
              <a:rPr lang="en-US" sz="1600" dirty="0"/>
              <a:t>				</a:t>
            </a:r>
            <a:r>
              <a:rPr lang="en-US" sz="1600" dirty="0" smtClean="0"/>
              <a:t>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ChooseFromCheckGroup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</a:t>
            </a:r>
            <a:r>
              <a:rPr lang="en-US" sz="1600" dirty="0" smtClean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</a:t>
            </a:r>
            <a:r>
              <a:rPr lang="en-US" sz="1600" dirty="0" smtClean="0"/>
              <a:t>	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</a:t>
            </a:r>
          </a:p>
          <a:p>
            <a:pPr>
              <a:defRPr/>
            </a:pPr>
            <a:r>
              <a:rPr lang="en-US" sz="1600" dirty="0"/>
              <a:t>				</a:t>
            </a:r>
            <a:r>
              <a:rPr lang="en-US" sz="1600" dirty="0" smtClean="0"/>
              <a:t>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ChooseFromList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</a:t>
            </a:r>
            <a:r>
              <a:rPr lang="en-US" sz="1600" dirty="0" smtClean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      </a:t>
            </a:r>
            <a:r>
              <a:rPr lang="en-US" sz="1600" dirty="0" smtClean="0"/>
              <a:t>	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v</a:t>
            </a:r>
          </a:p>
          <a:p>
            <a:pPr>
              <a:defRPr/>
            </a:pPr>
            <a:r>
              <a:rPr lang="en-US" sz="1600" dirty="0"/>
              <a:t>				</a:t>
            </a:r>
            <a:r>
              <a:rPr lang="en-US" sz="1600" dirty="0" smtClean="0"/>
              <a:t>| </a:t>
            </a:r>
            <a:r>
              <a:rPr lang="en-US" sz="1600" dirty="0" err="1"/>
              <a:t>E.</a:t>
            </a:r>
            <a:r>
              <a:rPr lang="en-US" sz="1600" dirty="0" err="1">
                <a:solidFill>
                  <a:srgbClr val="FF99FF"/>
                </a:solidFill>
              </a:rPr>
              <a:t>v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rgbClr val="FFC000"/>
                </a:solidFill>
              </a:rPr>
              <a:t>ChooseFromGrid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99FF"/>
                </a:solidFill>
              </a:rPr>
              <a:t>a</a:t>
            </a:r>
            <a:r>
              <a:rPr lang="en-US" sz="1600" dirty="0" smtClean="0"/>
              <a:t> 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FF99FF"/>
                </a:solidFill>
              </a:rPr>
              <a:t>v</a:t>
            </a:r>
            <a:r>
              <a:rPr lang="en-US" sz="1600" dirty="0"/>
              <a:t>)       </a:t>
            </a:r>
            <a:r>
              <a:rPr lang="en-US" sz="1600" dirty="0" smtClean="0"/>
              <a:t>		&amp; </a:t>
            </a:r>
            <a:r>
              <a:rPr lang="en-US" sz="1600" dirty="0" err="1">
                <a:solidFill>
                  <a:srgbClr val="66FF33"/>
                </a:solidFill>
              </a:rPr>
              <a:t>iTask</a:t>
            </a:r>
            <a:r>
              <a:rPr lang="en-US" sz="1600" dirty="0"/>
              <a:t> </a:t>
            </a:r>
            <a:r>
              <a:rPr lang="en-US" sz="1600" dirty="0" smtClean="0"/>
              <a:t>v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 smtClean="0">
                <a:solidFill>
                  <a:srgbClr val="99CCFF"/>
                </a:solidFill>
                <a:latin typeface="+mj-lt"/>
              </a:rPr>
              <a:t>…</a:t>
            </a:r>
          </a:p>
          <a:p>
            <a:pPr>
              <a:defRPr/>
            </a:pPr>
            <a:endParaRPr lang="en-US" sz="1600" dirty="0" smtClean="0">
              <a:solidFill>
                <a:srgbClr val="99CC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81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AAEFF9C-44CC-4ABE-A57A-E08462246392}" type="slidenum">
              <a:rPr lang="en-US" smtClean="0">
                <a:cs typeface="Arial" charset="0"/>
              </a:rPr>
              <a:pPr/>
              <a:t>58</a:t>
            </a:fld>
            <a:endParaRPr lang="en-US" smtClean="0"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Types used for interaction tasks…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pPr>
              <a:defRPr/>
            </a:pPr>
            <a:r>
              <a:rPr lang="en-US" sz="16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600" dirty="0" smtClean="0"/>
              <a:t>     ::</a:t>
            </a:r>
            <a:r>
              <a:rPr lang="en-US" sz="1600" dirty="0" smtClean="0">
                <a:solidFill>
                  <a:srgbClr val="FF99FF"/>
                </a:solidFill>
              </a:rPr>
              <a:t> p [</a:t>
            </a:r>
            <a:r>
              <a:rPr lang="en-US" sz="1600" dirty="0" err="1" smtClean="0">
                <a:solidFill>
                  <a:srgbClr val="FF99FF"/>
                </a:solidFill>
              </a:rPr>
              <a:t>ViewOption</a:t>
            </a:r>
            <a:r>
              <a:rPr lang="en-US" sz="1600" dirty="0" smtClean="0">
                <a:solidFill>
                  <a:srgbClr val="FF99FF"/>
                </a:solidFill>
              </a:rPr>
              <a:t> a] a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Task a</a:t>
            </a:r>
            <a:r>
              <a:rPr lang="en-US" sz="1600" dirty="0" smtClean="0"/>
              <a:t>    |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 &amp;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</a:t>
            </a:r>
          </a:p>
          <a:p>
            <a:pPr>
              <a:defRPr/>
            </a:pPr>
            <a:endParaRPr lang="en-US" sz="1600" dirty="0" smtClean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sz="1600" dirty="0" smtClean="0">
                <a:solidFill>
                  <a:srgbClr val="99CCFF"/>
                </a:solidFill>
              </a:rPr>
              <a:t>class</a:t>
            </a:r>
            <a:r>
              <a:rPr lang="en-US" sz="1600" dirty="0" smtClean="0"/>
              <a:t>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p	</a:t>
            </a:r>
            <a:r>
              <a:rPr lang="en-US" sz="1600" dirty="0" smtClean="0">
                <a:solidFill>
                  <a:srgbClr val="99CCFF"/>
                </a:solidFill>
              </a:rPr>
              <a:t>where</a:t>
            </a:r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rgbClr val="FFFF00"/>
                </a:solidFill>
              </a:rPr>
              <a:t>toPrompt</a:t>
            </a:r>
            <a:r>
              <a:rPr lang="en-US" sz="1600" dirty="0" smtClean="0"/>
              <a:t> :: </a:t>
            </a:r>
            <a:r>
              <a:rPr lang="en-US" sz="1600" dirty="0" smtClean="0">
                <a:solidFill>
                  <a:srgbClr val="FF99FF"/>
                </a:solidFill>
              </a:rPr>
              <a:t>p</a:t>
            </a:r>
            <a:r>
              <a:rPr lang="en-US" sz="1600" dirty="0" smtClean="0"/>
              <a:t> 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99FF"/>
                </a:solidFill>
              </a:rPr>
              <a:t>UI</a:t>
            </a: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600" dirty="0" smtClean="0">
                <a:solidFill>
                  <a:srgbClr val="99CCFF"/>
                </a:solidFill>
              </a:rPr>
              <a:t>instance</a:t>
            </a:r>
            <a:r>
              <a:rPr lang="en-US" sz="1600" dirty="0" smtClean="0"/>
              <a:t> </a:t>
            </a:r>
            <a:r>
              <a:rPr lang="en-US" sz="1600" dirty="0" err="1">
                <a:solidFill>
                  <a:srgbClr val="66FF33"/>
                </a:solidFill>
              </a:rPr>
              <a:t>toPrompt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99FF"/>
                </a:solidFill>
              </a:rPr>
              <a:t>()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1600" dirty="0" smtClean="0">
                <a:solidFill>
                  <a:srgbClr val="FF99FF"/>
                </a:solidFill>
              </a:rPr>
              <a:t>String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1600" dirty="0" smtClean="0">
                <a:solidFill>
                  <a:srgbClr val="FF99FF"/>
                </a:solidFill>
              </a:rPr>
              <a:t>(String, String)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1600" dirty="0" smtClean="0">
                <a:solidFill>
                  <a:srgbClr val="FF99FF"/>
                </a:solidFill>
              </a:rPr>
              <a:t>[p] | </a:t>
            </a:r>
            <a:r>
              <a:rPr lang="en-US" sz="1600" dirty="0" err="1" smtClean="0">
                <a:solidFill>
                  <a:srgbClr val="FF99FF"/>
                </a:solidFill>
              </a:rPr>
              <a:t>toPrompt</a:t>
            </a:r>
            <a:r>
              <a:rPr lang="en-US" sz="1600" dirty="0" smtClean="0">
                <a:solidFill>
                  <a:srgbClr val="FF99FF"/>
                </a:solidFill>
              </a:rPr>
              <a:t> p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, …</a:t>
            </a:r>
          </a:p>
          <a:p>
            <a:pPr>
              <a:defRPr/>
            </a:pPr>
            <a:endParaRPr lang="en-US" sz="1600" dirty="0" smtClean="0">
              <a:solidFill>
                <a:srgbClr val="FFC000"/>
              </a:solidFill>
            </a:endParaRPr>
          </a:p>
          <a:p>
            <a:pPr>
              <a:defRPr/>
            </a:pPr>
            <a:endParaRPr lang="en-US" sz="1600" dirty="0" smtClean="0">
              <a:solidFill>
                <a:srgbClr val="99CCFF"/>
              </a:solidFill>
            </a:endParaRPr>
          </a:p>
          <a:p>
            <a:pPr>
              <a:defRPr/>
            </a:pPr>
            <a:r>
              <a:rPr lang="en-US" sz="1600" dirty="0" smtClean="0">
                <a:solidFill>
                  <a:srgbClr val="99CCFF"/>
                </a:solidFill>
              </a:rPr>
              <a:t>class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66FF33"/>
                </a:solidFill>
              </a:rPr>
              <a:t>iTask</a:t>
            </a:r>
            <a:r>
              <a:rPr lang="en-US" sz="1600" dirty="0" smtClean="0"/>
              <a:t> a 	| </a:t>
            </a:r>
            <a:r>
              <a:rPr lang="en-US" sz="1600" dirty="0" err="1" smtClean="0">
                <a:solidFill>
                  <a:srgbClr val="FFFF00"/>
                </a:solidFill>
              </a:rPr>
              <a:t>gEditor</a:t>
            </a:r>
            <a:r>
              <a:rPr lang="en-US" sz="1600" dirty="0" smtClean="0"/>
              <a:t>{|*|}		</a:t>
            </a:r>
            <a:r>
              <a:rPr lang="en-US" sz="1600" dirty="0" smtClean="0">
                <a:solidFill>
                  <a:srgbClr val="B2B2B2"/>
                </a:solidFill>
              </a:rPr>
              <a:t>// Interactive Form generation</a:t>
            </a:r>
            <a:endParaRPr lang="en-US" sz="1600" dirty="0">
              <a:solidFill>
                <a:srgbClr val="B2B2B2"/>
              </a:solidFill>
            </a:endParaRPr>
          </a:p>
          <a:p>
            <a:pPr>
              <a:defRPr/>
            </a:pPr>
            <a:r>
              <a:rPr lang="en-US" sz="1600" dirty="0"/>
              <a:t>	</a:t>
            </a:r>
          </a:p>
          <a:p>
            <a:pPr>
              <a:defRPr/>
            </a:pPr>
            <a:r>
              <a:rPr lang="en-US" sz="1600" dirty="0"/>
              <a:t>	</a:t>
            </a:r>
            <a:r>
              <a:rPr lang="en-US" sz="1600" dirty="0" smtClean="0"/>
              <a:t>		, </a:t>
            </a:r>
            <a:r>
              <a:rPr lang="en-US" sz="1600" dirty="0" err="1">
                <a:solidFill>
                  <a:srgbClr val="FFFF00"/>
                </a:solidFill>
              </a:rPr>
              <a:t>gText</a:t>
            </a:r>
            <a:r>
              <a:rPr lang="en-US" sz="1600" dirty="0" smtClean="0"/>
              <a:t>{|*|}		</a:t>
            </a:r>
            <a:r>
              <a:rPr lang="en-US" sz="1600" dirty="0" smtClean="0">
                <a:solidFill>
                  <a:srgbClr val="B2B2B2"/>
                </a:solidFill>
              </a:rPr>
              <a:t>// Textual visualization</a:t>
            </a:r>
            <a:r>
              <a:rPr lang="en-US" sz="1600" dirty="0" smtClean="0"/>
              <a:t>	</a:t>
            </a:r>
            <a:endParaRPr lang="en-US" sz="1600" dirty="0"/>
          </a:p>
          <a:p>
            <a:pPr>
              <a:defRPr/>
            </a:pPr>
            <a:r>
              <a:rPr lang="en-US" sz="1600" dirty="0"/>
              <a:t>	</a:t>
            </a:r>
          </a:p>
          <a:p>
            <a:pPr>
              <a:defRPr/>
            </a:pPr>
            <a:r>
              <a:rPr lang="en-US" sz="1600" dirty="0"/>
              <a:t>	</a:t>
            </a:r>
            <a:r>
              <a:rPr lang="en-US" sz="1600" dirty="0" smtClean="0"/>
              <a:t>		, </a:t>
            </a:r>
            <a:r>
              <a:rPr lang="en-US" sz="1600" dirty="0" err="1">
                <a:solidFill>
                  <a:srgbClr val="FFFF00"/>
                </a:solidFill>
              </a:rPr>
              <a:t>JSONEncode</a:t>
            </a:r>
            <a:r>
              <a:rPr lang="en-US" sz="1600" dirty="0" smtClean="0"/>
              <a:t>{|*|}		</a:t>
            </a:r>
            <a:r>
              <a:rPr lang="en-US" sz="1600" dirty="0" smtClean="0">
                <a:solidFill>
                  <a:srgbClr val="B2B2B2"/>
                </a:solidFill>
              </a:rPr>
              <a:t>// Serialization</a:t>
            </a:r>
            <a:endParaRPr lang="en-US" sz="1600" dirty="0">
              <a:solidFill>
                <a:srgbClr val="B2B2B2"/>
              </a:solidFill>
            </a:endParaRPr>
          </a:p>
          <a:p>
            <a:pPr>
              <a:defRPr/>
            </a:pPr>
            <a:r>
              <a:rPr lang="en-US" sz="1600" dirty="0"/>
              <a:t>	</a:t>
            </a:r>
            <a:r>
              <a:rPr lang="en-US" sz="1600" dirty="0" smtClean="0"/>
              <a:t>		, </a:t>
            </a:r>
            <a:r>
              <a:rPr lang="en-US" sz="1600" dirty="0" err="1">
                <a:solidFill>
                  <a:srgbClr val="FFFF00"/>
                </a:solidFill>
              </a:rPr>
              <a:t>JSONDecode</a:t>
            </a:r>
            <a:r>
              <a:rPr lang="en-US" sz="1600" dirty="0" smtClean="0"/>
              <a:t>{|*|}	</a:t>
            </a:r>
            <a:r>
              <a:rPr lang="en-US" sz="1600" dirty="0" smtClean="0">
                <a:solidFill>
                  <a:srgbClr val="B2B2B2"/>
                </a:solidFill>
              </a:rPr>
              <a:t>// De-serialization</a:t>
            </a:r>
            <a:endParaRPr lang="en-US" sz="1600" dirty="0">
              <a:solidFill>
                <a:srgbClr val="B2B2B2"/>
              </a:solidFill>
            </a:endParaRPr>
          </a:p>
          <a:p>
            <a:pPr>
              <a:defRPr/>
            </a:pPr>
            <a:r>
              <a:rPr lang="en-US" sz="1600" dirty="0"/>
              <a:t>	</a:t>
            </a:r>
            <a:endParaRPr lang="en-US" sz="1600" dirty="0" smtClean="0"/>
          </a:p>
          <a:p>
            <a:pPr>
              <a:defRPr/>
            </a:pPr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/>
              <a:t>	, </a:t>
            </a:r>
            <a:r>
              <a:rPr lang="en-US" sz="1600" dirty="0" err="1">
                <a:solidFill>
                  <a:srgbClr val="FFFF00"/>
                </a:solidFill>
              </a:rPr>
              <a:t>gDefault</a:t>
            </a:r>
            <a:r>
              <a:rPr lang="en-US" sz="1600" dirty="0" smtClean="0"/>
              <a:t>{|*|}		</a:t>
            </a:r>
            <a:r>
              <a:rPr lang="en-US" sz="1600" dirty="0" smtClean="0">
                <a:solidFill>
                  <a:srgbClr val="B2B2B2"/>
                </a:solidFill>
              </a:rPr>
              <a:t>// Default Value generator</a:t>
            </a:r>
            <a:endParaRPr lang="en-US" sz="1600" dirty="0">
              <a:solidFill>
                <a:srgbClr val="B2B2B2"/>
              </a:solidFill>
            </a:endParaRPr>
          </a:p>
          <a:p>
            <a:pPr>
              <a:defRPr/>
            </a:pPr>
            <a:r>
              <a:rPr lang="en-US" sz="1600" dirty="0"/>
              <a:t>	</a:t>
            </a:r>
            <a:r>
              <a:rPr lang="en-US" sz="1600" dirty="0" smtClean="0"/>
              <a:t>		, </a:t>
            </a:r>
            <a:r>
              <a:rPr lang="en-US" sz="1600" dirty="0" err="1">
                <a:solidFill>
                  <a:srgbClr val="FFFF00"/>
                </a:solidFill>
              </a:rPr>
              <a:t>gEq</a:t>
            </a:r>
            <a:r>
              <a:rPr lang="en-US" sz="1600" dirty="0" smtClean="0"/>
              <a:t>{|*|}			</a:t>
            </a:r>
            <a:r>
              <a:rPr lang="en-US" sz="1600" dirty="0" smtClean="0">
                <a:solidFill>
                  <a:srgbClr val="B2B2B2"/>
                </a:solidFill>
              </a:rPr>
              <a:t>// Equality</a:t>
            </a:r>
            <a:endParaRPr lang="en-US" sz="1600" dirty="0">
              <a:solidFill>
                <a:srgbClr val="B2B2B2"/>
              </a:solidFill>
            </a:endParaRPr>
          </a:p>
          <a:p>
            <a:pPr>
              <a:defRPr/>
            </a:pPr>
            <a:r>
              <a:rPr lang="en-US" sz="1600" dirty="0"/>
              <a:t>	</a:t>
            </a:r>
            <a:endParaRPr lang="en-US" sz="1600" dirty="0" smtClean="0"/>
          </a:p>
          <a:p>
            <a:pPr>
              <a:defRPr/>
            </a:pPr>
            <a:r>
              <a:rPr lang="en-US" sz="1600" dirty="0"/>
              <a:t>	</a:t>
            </a:r>
            <a:r>
              <a:rPr lang="en-US" sz="1600" dirty="0" smtClean="0"/>
              <a:t>		, </a:t>
            </a:r>
            <a:r>
              <a:rPr lang="en-US" sz="1600" dirty="0"/>
              <a:t>TC </a:t>
            </a:r>
            <a:r>
              <a:rPr lang="en-US" sz="1600" dirty="0" smtClean="0"/>
              <a:t>			</a:t>
            </a:r>
            <a:r>
              <a:rPr lang="en-US" sz="1600" dirty="0" smtClean="0">
                <a:solidFill>
                  <a:srgbClr val="B2B2B2"/>
                </a:solidFill>
              </a:rPr>
              <a:t>// </a:t>
            </a:r>
            <a:r>
              <a:rPr lang="en-US" sz="1600" dirty="0">
                <a:solidFill>
                  <a:srgbClr val="B2B2B2"/>
                </a:solidFill>
              </a:rPr>
              <a:t>C</a:t>
            </a:r>
            <a:r>
              <a:rPr lang="en-US" sz="1600" dirty="0" smtClean="0">
                <a:solidFill>
                  <a:srgbClr val="B2B2B2"/>
                </a:solidFill>
              </a:rPr>
              <a:t>onversion to and from type Dynamic</a:t>
            </a:r>
          </a:p>
          <a:p>
            <a:pPr>
              <a:defRPr/>
            </a:pPr>
            <a:endParaRPr lang="en-US" sz="1600" dirty="0" smtClean="0">
              <a:solidFill>
                <a:schemeClr val="folHlink"/>
              </a:solidFill>
            </a:endParaRP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hlinkClick r:id="rId3" action="ppaction://program"/>
            </a:endParaRP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1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jdelijke aanduiding voor dianumm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C614316-7993-4923-9D0F-372122B080A3}" type="slidenum">
              <a:rPr lang="en-US" smtClean="0">
                <a:cs typeface="Arial" charset="0"/>
              </a:rPr>
              <a:pPr/>
              <a:t>59</a:t>
            </a:fld>
            <a:endParaRPr lang="en-US" smtClean="0">
              <a:cs typeface="Arial" charset="0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r>
              <a:rPr lang="en-US" i="1" smtClean="0"/>
              <a:t>Types used for interaction tasks…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113" y="914400"/>
            <a:ext cx="9909176" cy="5638800"/>
          </a:xfrm>
        </p:spPr>
        <p:txBody>
          <a:bodyPr/>
          <a:lstStyle/>
          <a:p>
            <a:endParaRPr lang="en-US" sz="1600" dirty="0" smtClean="0">
              <a:solidFill>
                <a:srgbClr val="FFC000"/>
              </a:solidFill>
            </a:endParaRPr>
          </a:p>
          <a:p>
            <a:r>
              <a:rPr lang="en-US" sz="1600" dirty="0" smtClean="0">
                <a:solidFill>
                  <a:srgbClr val="99CCFF"/>
                </a:solidFill>
              </a:rPr>
              <a:t>generic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FFFF00"/>
                </a:solidFill>
              </a:rPr>
              <a:t>gEditor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en-US" sz="1600" dirty="0"/>
              <a:t>a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smtClean="0">
                <a:solidFill>
                  <a:srgbClr val="FFFF00"/>
                </a:solidFill>
              </a:rPr>
              <a:t>		</a:t>
            </a:r>
            <a:r>
              <a:rPr lang="en-US" sz="1600" dirty="0" smtClean="0"/>
              <a:t>|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en-US" sz="1600" dirty="0" err="1" smtClean="0">
                <a:solidFill>
                  <a:srgbClr val="66FF33"/>
                </a:solidFill>
              </a:rPr>
              <a:t>gText</a:t>
            </a:r>
            <a:r>
              <a:rPr lang="en-US" sz="1600" dirty="0" smtClean="0"/>
              <a:t> a, </a:t>
            </a:r>
            <a:r>
              <a:rPr lang="en-US" sz="1600" dirty="0" err="1" smtClean="0">
                <a:solidFill>
                  <a:srgbClr val="66FF33"/>
                </a:solidFill>
              </a:rPr>
              <a:t>gDefault</a:t>
            </a:r>
            <a:r>
              <a:rPr lang="en-US" sz="1600" dirty="0" smtClean="0"/>
              <a:t> a, </a:t>
            </a:r>
            <a:r>
              <a:rPr lang="en-US" sz="1600" dirty="0" err="1" smtClean="0">
                <a:solidFill>
                  <a:srgbClr val="66FF33"/>
                </a:solidFill>
              </a:rPr>
              <a:t>JSONEncode</a:t>
            </a:r>
            <a:r>
              <a:rPr lang="en-US" sz="1600" dirty="0" smtClean="0"/>
              <a:t> a, </a:t>
            </a:r>
            <a:r>
              <a:rPr lang="en-US" sz="1600" dirty="0" err="1" smtClean="0">
                <a:solidFill>
                  <a:srgbClr val="66FF33"/>
                </a:solidFill>
              </a:rPr>
              <a:t>JSONDecode</a:t>
            </a:r>
            <a:r>
              <a:rPr lang="en-US" sz="1600" dirty="0" smtClean="0"/>
              <a:t> a </a:t>
            </a:r>
          </a:p>
          <a:p>
            <a:r>
              <a:rPr lang="en-US" sz="1600" dirty="0" smtClean="0">
                <a:solidFill>
                  <a:srgbClr val="FFFF00"/>
                </a:solidFill>
              </a:rPr>
              <a:t>				</a:t>
            </a:r>
            <a:r>
              <a:rPr lang="en-US" sz="1600" dirty="0" smtClean="0"/>
              <a:t>::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en-US" sz="1600" dirty="0" smtClean="0">
                <a:solidFill>
                  <a:srgbClr val="FF99FF"/>
                </a:solidFill>
              </a:rPr>
              <a:t>Editor </a:t>
            </a:r>
            <a:r>
              <a:rPr lang="en-US" sz="1600" dirty="0" smtClean="0"/>
              <a:t>a	</a:t>
            </a:r>
          </a:p>
          <a:p>
            <a:endParaRPr lang="en-US" sz="1600" dirty="0" smtClean="0">
              <a:solidFill>
                <a:srgbClr val="99CCFF"/>
              </a:solidFill>
            </a:endParaRPr>
          </a:p>
          <a:p>
            <a:r>
              <a:rPr lang="en-US" sz="1600" dirty="0">
                <a:solidFill>
                  <a:srgbClr val="99CCFF"/>
                </a:solidFill>
              </a:rPr>
              <a:t>generic </a:t>
            </a:r>
            <a:r>
              <a:rPr lang="en-US" sz="1600" dirty="0" err="1">
                <a:solidFill>
                  <a:srgbClr val="FFFF00"/>
                </a:solidFill>
              </a:rPr>
              <a:t>gText</a:t>
            </a:r>
            <a:r>
              <a:rPr lang="en-US" sz="1600" dirty="0"/>
              <a:t> a 		:: </a:t>
            </a:r>
            <a:r>
              <a:rPr lang="en-US" sz="1600" dirty="0" err="1">
                <a:solidFill>
                  <a:srgbClr val="FF99FF"/>
                </a:solidFill>
              </a:rPr>
              <a:t>TextFormat</a:t>
            </a:r>
            <a:r>
              <a:rPr lang="en-US" sz="1600" dirty="0"/>
              <a:t> (</a:t>
            </a:r>
            <a:r>
              <a:rPr lang="en-US" sz="1600" dirty="0">
                <a:solidFill>
                  <a:srgbClr val="FF99FF"/>
                </a:solidFill>
              </a:rPr>
              <a:t>Maybe</a:t>
            </a:r>
            <a:r>
              <a:rPr lang="en-US" sz="1600" dirty="0"/>
              <a:t> a) 	</a:t>
            </a:r>
            <a:r>
              <a:rPr lang="en-US" sz="1600" b="1" dirty="0">
                <a:sym typeface="Symbol" pitchFamily="18" charset="2"/>
              </a:rPr>
              <a:t>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9FF"/>
                </a:solidFill>
              </a:rPr>
              <a:t>[String]</a:t>
            </a:r>
          </a:p>
          <a:p>
            <a:endParaRPr lang="en-US" sz="1600" dirty="0" smtClean="0">
              <a:solidFill>
                <a:srgbClr val="99CCFF"/>
              </a:solidFill>
            </a:endParaRPr>
          </a:p>
          <a:p>
            <a:r>
              <a:rPr lang="en-US" sz="1600" dirty="0" smtClean="0">
                <a:solidFill>
                  <a:srgbClr val="99CCFF"/>
                </a:solidFill>
              </a:rPr>
              <a:t>generic </a:t>
            </a:r>
            <a:r>
              <a:rPr lang="en-US" sz="1600" dirty="0" err="1">
                <a:solidFill>
                  <a:srgbClr val="FFFF00"/>
                </a:solidFill>
              </a:rPr>
              <a:t>gDefault</a:t>
            </a:r>
            <a:r>
              <a:rPr lang="en-US" sz="1600" dirty="0"/>
              <a:t> a </a:t>
            </a:r>
            <a:r>
              <a:rPr lang="en-US" sz="1600" dirty="0" smtClean="0"/>
              <a:t>		:: a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99CCFF"/>
                </a:solidFill>
              </a:rPr>
              <a:t>generic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FFFF00"/>
                </a:solidFill>
              </a:rPr>
              <a:t>JSONEncode</a:t>
            </a:r>
            <a:r>
              <a:rPr lang="en-US" sz="1600" dirty="0" smtClean="0"/>
              <a:t> a 	:: a </a:t>
            </a:r>
            <a:r>
              <a:rPr lang="en-US" sz="1600" dirty="0" smtClean="0">
                <a:solidFill>
                  <a:srgbClr val="FF99FF"/>
                </a:solidFill>
              </a:rPr>
              <a:t>		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[</a:t>
            </a:r>
            <a:r>
              <a:rPr lang="en-US" sz="1600" dirty="0" err="1" smtClean="0">
                <a:solidFill>
                  <a:srgbClr val="FF99FF"/>
                </a:solidFill>
              </a:rPr>
              <a:t>JSONNode</a:t>
            </a:r>
            <a:r>
              <a:rPr lang="en-US" sz="1600" dirty="0" smtClean="0">
                <a:solidFill>
                  <a:srgbClr val="FF99FF"/>
                </a:solidFill>
              </a:rPr>
              <a:t>]</a:t>
            </a:r>
          </a:p>
          <a:p>
            <a:r>
              <a:rPr lang="en-US" sz="1600" dirty="0" smtClean="0">
                <a:solidFill>
                  <a:srgbClr val="99CCFF"/>
                </a:solidFill>
              </a:rPr>
              <a:t>generic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FFFF00"/>
                </a:solidFill>
              </a:rPr>
              <a:t>JSONDecode</a:t>
            </a:r>
            <a:r>
              <a:rPr lang="en-US" sz="1600" dirty="0" smtClean="0"/>
              <a:t> a 	:: </a:t>
            </a:r>
            <a:r>
              <a:rPr lang="en-US" sz="1600" dirty="0" smtClean="0">
                <a:solidFill>
                  <a:srgbClr val="FF99FF"/>
                </a:solidFill>
              </a:rPr>
              <a:t>[</a:t>
            </a:r>
            <a:r>
              <a:rPr lang="en-US" sz="1600" dirty="0" err="1" smtClean="0">
                <a:solidFill>
                  <a:srgbClr val="FF99FF"/>
                </a:solidFill>
              </a:rPr>
              <a:t>JSONNode</a:t>
            </a:r>
            <a:r>
              <a:rPr lang="en-US" sz="1600" dirty="0" smtClean="0">
                <a:solidFill>
                  <a:srgbClr val="FF99FF"/>
                </a:solidFill>
              </a:rPr>
              <a:t>] 	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(Maybe </a:t>
            </a:r>
            <a:r>
              <a:rPr lang="en-US" sz="1600" dirty="0" smtClean="0"/>
              <a:t>a</a:t>
            </a:r>
            <a:r>
              <a:rPr lang="en-US" sz="1600" dirty="0" smtClean="0">
                <a:solidFill>
                  <a:srgbClr val="FF99FF"/>
                </a:solidFill>
              </a:rPr>
              <a:t>, [</a:t>
            </a:r>
            <a:r>
              <a:rPr lang="en-US" sz="1600" dirty="0" err="1" smtClean="0">
                <a:solidFill>
                  <a:srgbClr val="FF99FF"/>
                </a:solidFill>
              </a:rPr>
              <a:t>JSONNode</a:t>
            </a:r>
            <a:r>
              <a:rPr lang="en-US" sz="1600" dirty="0" smtClean="0">
                <a:solidFill>
                  <a:srgbClr val="FF99FF"/>
                </a:solidFill>
              </a:rPr>
              <a:t>])</a:t>
            </a:r>
          </a:p>
          <a:p>
            <a:endParaRPr lang="en-US" sz="1600" dirty="0" smtClean="0">
              <a:solidFill>
                <a:srgbClr val="99CCFF"/>
              </a:solidFill>
            </a:endParaRPr>
          </a:p>
          <a:p>
            <a:r>
              <a:rPr lang="en-US" sz="1600" dirty="0" smtClean="0">
                <a:solidFill>
                  <a:srgbClr val="99CCFF"/>
                </a:solidFill>
              </a:rPr>
              <a:t>generic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FFFF00"/>
                </a:solidFill>
              </a:rPr>
              <a:t>gEq</a:t>
            </a:r>
            <a:r>
              <a:rPr lang="en-US" sz="1600" dirty="0" smtClean="0"/>
              <a:t> a  		:: a </a:t>
            </a:r>
            <a:r>
              <a:rPr lang="en-US" sz="1600" dirty="0" err="1" smtClean="0"/>
              <a:t>a</a:t>
            </a:r>
            <a:r>
              <a:rPr lang="en-US" sz="1600" dirty="0" smtClean="0">
                <a:solidFill>
                  <a:srgbClr val="FF99FF"/>
                </a:solidFill>
              </a:rPr>
              <a:t> 		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Bool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FFC000"/>
                </a:solidFill>
              </a:rPr>
              <a:t>TC</a:t>
            </a:r>
            <a:r>
              <a:rPr lang="en-US" sz="1600" dirty="0" smtClean="0"/>
              <a:t> is a special class automatically instantiated by the compiler for every “known” type…</a:t>
            </a:r>
          </a:p>
          <a:p>
            <a:endParaRPr lang="en-US" sz="1600" smtClean="0">
              <a:solidFill>
                <a:srgbClr val="FFFF00"/>
              </a:solidFill>
            </a:endParaRPr>
          </a:p>
          <a:p>
            <a:r>
              <a:rPr lang="en-US" sz="1600" smtClean="0">
                <a:solidFill>
                  <a:srgbClr val="FFFF00"/>
                </a:solidFill>
              </a:rPr>
              <a:t>toDynamic</a:t>
            </a:r>
            <a:r>
              <a:rPr lang="en-US" sz="1600" dirty="0" smtClean="0"/>
              <a:t> 		:: </a:t>
            </a:r>
            <a:r>
              <a:rPr lang="en-US" sz="1600" dirty="0" smtClean="0">
                <a:solidFill>
                  <a:srgbClr val="FF99FF"/>
                </a:solidFill>
              </a:rPr>
              <a:t>a 	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b="1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en-US" sz="1600" dirty="0" smtClean="0">
                <a:solidFill>
                  <a:srgbClr val="FF99FF"/>
                </a:solidFill>
              </a:rPr>
              <a:t>Dynamic 	</a:t>
            </a:r>
            <a:r>
              <a:rPr lang="en-US" sz="1600" dirty="0" smtClean="0"/>
              <a:t>|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smtClean="0">
                <a:solidFill>
                  <a:srgbClr val="FFC000"/>
                </a:solidFill>
              </a:rPr>
              <a:t>TC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smtClean="0"/>
              <a:t>a</a:t>
            </a:r>
          </a:p>
          <a:p>
            <a:r>
              <a:rPr lang="en-US" sz="1600" dirty="0" err="1" smtClean="0">
                <a:solidFill>
                  <a:schemeClr val="folHlink"/>
                </a:solidFill>
              </a:rPr>
              <a:t>fromDynamic</a:t>
            </a:r>
            <a:r>
              <a:rPr lang="en-US" sz="1600" dirty="0" smtClean="0">
                <a:solidFill>
                  <a:schemeClr val="folHlink"/>
                </a:solidFill>
              </a:rPr>
              <a:t> 		</a:t>
            </a:r>
            <a:r>
              <a:rPr lang="en-US" sz="1600" dirty="0" smtClean="0"/>
              <a:t>::</a:t>
            </a:r>
            <a:r>
              <a:rPr lang="en-US" sz="1600" dirty="0" smtClean="0">
                <a:solidFill>
                  <a:schemeClr val="folHlink"/>
                </a:solidFill>
              </a:rPr>
              <a:t> </a:t>
            </a:r>
            <a:r>
              <a:rPr lang="en-US" sz="1600" dirty="0" smtClean="0">
                <a:solidFill>
                  <a:srgbClr val="FF99FF"/>
                </a:solidFill>
              </a:rPr>
              <a:t>Dynamic 	</a:t>
            </a:r>
            <a:r>
              <a:rPr lang="en-US" sz="1600" b="1" dirty="0" smtClean="0">
                <a:sym typeface="Symbol" pitchFamily="18" charset="2"/>
              </a:rPr>
              <a:t></a:t>
            </a:r>
            <a:r>
              <a:rPr lang="en-US" sz="1600" dirty="0" smtClean="0">
                <a:solidFill>
                  <a:srgbClr val="FF99FF"/>
                </a:solidFill>
              </a:rPr>
              <a:t> a 		</a:t>
            </a:r>
            <a:r>
              <a:rPr lang="en-US" sz="1600" dirty="0" smtClean="0"/>
              <a:t>|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smtClean="0">
                <a:solidFill>
                  <a:srgbClr val="FFC000"/>
                </a:solidFill>
              </a:rPr>
              <a:t>TC</a:t>
            </a:r>
            <a:r>
              <a:rPr lang="en-US" sz="1600" dirty="0" smtClean="0">
                <a:solidFill>
                  <a:srgbClr val="FF99FF"/>
                </a:solidFill>
              </a:rPr>
              <a:t> </a:t>
            </a:r>
            <a:r>
              <a:rPr lang="en-US" sz="1600" dirty="0" smtClean="0"/>
              <a:t>a</a:t>
            </a:r>
          </a:p>
          <a:p>
            <a:endParaRPr lang="en-US" sz="1600" dirty="0" smtClean="0">
              <a:solidFill>
                <a:schemeClr val="folHlink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>
              <a:hlinkClick r:id="rId3" action="ppaction://program"/>
            </a:endParaRPr>
          </a:p>
          <a:p>
            <a:endParaRPr lang="en-US" sz="1600" dirty="0" smtClean="0"/>
          </a:p>
          <a:p>
            <a:endParaRPr lang="en-US" sz="16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0E816F-4B69-4949-BB9A-6F57EBF5ED64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/>
            <a:r>
              <a:rPr lang="en-US" i="1" smtClean="0">
                <a:solidFill>
                  <a:srgbClr val="FF99FF"/>
                </a:solidFill>
              </a:rPr>
              <a:t>T</a:t>
            </a:r>
            <a:r>
              <a:rPr lang="en-US" i="1" smtClean="0">
                <a:solidFill>
                  <a:srgbClr val="FFFF00"/>
                </a:solidFill>
              </a:rPr>
              <a:t>ask </a:t>
            </a:r>
            <a:r>
              <a:rPr lang="en-US" i="1" smtClean="0">
                <a:solidFill>
                  <a:srgbClr val="FF99FF"/>
                </a:solidFill>
              </a:rPr>
              <a:t>O</a:t>
            </a:r>
            <a:r>
              <a:rPr lang="en-US" i="1" smtClean="0">
                <a:solidFill>
                  <a:srgbClr val="FFFF00"/>
                </a:solidFill>
              </a:rPr>
              <a:t>riented </a:t>
            </a:r>
            <a:r>
              <a:rPr lang="en-US" i="1" smtClean="0">
                <a:solidFill>
                  <a:srgbClr val="FF99FF"/>
                </a:solidFill>
              </a:rPr>
              <a:t>P</a:t>
            </a:r>
            <a:r>
              <a:rPr lang="en-US" i="1" smtClean="0">
                <a:solidFill>
                  <a:srgbClr val="FFFF00"/>
                </a:solidFill>
              </a:rPr>
              <a:t>rogramming  ?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85763" y="398463"/>
            <a:ext cx="9605963" cy="6057043"/>
          </a:xfrm>
        </p:spPr>
        <p:txBody>
          <a:bodyPr tIns="0" bIns="0">
            <a:spAutoFit/>
          </a:bodyPr>
          <a:lstStyle/>
          <a:p>
            <a:pPr lvl="1"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1"/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	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600" dirty="0" smtClean="0">
                <a:latin typeface="Comic Sans MS" pitchFamily="66" charset="0"/>
              </a:rPr>
              <a:t>New </a:t>
            </a:r>
            <a:r>
              <a:rPr lang="en-US" sz="1600" i="1" dirty="0" smtClean="0">
                <a:solidFill>
                  <a:schemeClr val="folHlink"/>
                </a:solidFill>
                <a:latin typeface="Comic Sans MS" pitchFamily="66" charset="0"/>
              </a:rPr>
              <a:t>flavor</a:t>
            </a:r>
            <a:r>
              <a:rPr lang="en-US" sz="1600" dirty="0" smtClean="0">
                <a:latin typeface="Comic Sans MS" pitchFamily="66" charset="0"/>
              </a:rPr>
              <a:t> of Functional Programming, even a </a:t>
            </a:r>
            <a:r>
              <a:rPr lang="en-US" sz="1600" i="1" dirty="0" smtClean="0">
                <a:solidFill>
                  <a:schemeClr val="folHlink"/>
                </a:solidFill>
                <a:latin typeface="Comic Sans MS" pitchFamily="66" charset="0"/>
              </a:rPr>
              <a:t>new</a:t>
            </a:r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 Programming Paradigm</a:t>
            </a:r>
            <a:r>
              <a:rPr lang="en-US" sz="1600" dirty="0" smtClean="0">
                <a:latin typeface="Comic Sans MS" pitchFamily="66" charset="0"/>
              </a:rPr>
              <a:t>…</a:t>
            </a:r>
            <a:br>
              <a:rPr lang="en-US" sz="1600" dirty="0" smtClean="0">
                <a:latin typeface="Comic Sans MS" pitchFamily="66" charset="0"/>
              </a:rPr>
            </a:br>
            <a:r>
              <a:rPr lang="en-US" sz="1600" dirty="0" smtClean="0">
                <a:latin typeface="Comic Sans MS" pitchFamily="66" charset="0"/>
              </a:rPr>
              <a:t/>
            </a:r>
            <a:br>
              <a:rPr lang="en-US" sz="1600" dirty="0" smtClean="0">
                <a:latin typeface="Comic Sans MS" pitchFamily="66" charset="0"/>
              </a:rPr>
            </a:br>
            <a:r>
              <a:rPr lang="en-US" sz="1600" dirty="0" smtClean="0">
                <a:latin typeface="Comic Sans MS" pitchFamily="66" charset="0"/>
              </a:rPr>
              <a:t>for developing applications </a:t>
            </a:r>
            <a:r>
              <a:rPr lang="en-US" sz="1600" i="1" u="sng" dirty="0" smtClean="0">
                <a:solidFill>
                  <a:srgbClr val="FFC000"/>
                </a:solidFill>
                <a:latin typeface="Comic Sans MS" pitchFamily="66" charset="0"/>
              </a:rPr>
              <a:t>coordinating</a:t>
            </a:r>
            <a:r>
              <a:rPr lang="en-US" sz="16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people and systems collaborating on the internet</a:t>
            </a:r>
            <a:r>
              <a:rPr lang="en-US" sz="1600" dirty="0" smtClean="0">
                <a:latin typeface="Comic Sans MS" pitchFamily="66" charset="0"/>
              </a:rPr>
              <a:t>.</a:t>
            </a:r>
          </a:p>
          <a:p>
            <a:pPr lvl="1">
              <a:buFont typeface="Wingdings" pitchFamily="2" charset="2"/>
              <a:buBlip>
                <a:blip r:embed="rId3"/>
              </a:buBlip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600" i="1" dirty="0" smtClean="0">
                <a:solidFill>
                  <a:schemeClr val="folHlink"/>
                </a:solidFill>
                <a:latin typeface="Comic Sans MS" pitchFamily="66" charset="0"/>
              </a:rPr>
              <a:t>Tasks</a:t>
            </a:r>
            <a:r>
              <a:rPr lang="en-US" sz="1600" dirty="0" smtClean="0">
                <a:latin typeface="Comic Sans MS" pitchFamily="66" charset="0"/>
              </a:rPr>
              <a:t>   as central concept	</a:t>
            </a:r>
            <a:endParaRPr lang="en-US" sz="1600" dirty="0" smtClean="0"/>
          </a:p>
          <a:p>
            <a:pPr marL="1600200" lvl="3" indent="-228600">
              <a:buBlip>
                <a:blip r:embed="rId3"/>
              </a:buBlip>
            </a:pPr>
            <a:r>
              <a:rPr lang="en-US" sz="1600" dirty="0">
                <a:solidFill>
                  <a:srgbClr val="FFFF00"/>
                </a:solidFill>
              </a:rPr>
              <a:t>Tasks</a:t>
            </a:r>
            <a:r>
              <a:rPr lang="en-US" sz="1600" dirty="0"/>
              <a:t> are a </a:t>
            </a:r>
            <a:r>
              <a:rPr lang="en-US" sz="1600" dirty="0">
                <a:solidFill>
                  <a:srgbClr val="FFFF00"/>
                </a:solidFill>
              </a:rPr>
              <a:t>common notion </a:t>
            </a:r>
            <a:r>
              <a:rPr lang="en-US" sz="1600" dirty="0"/>
              <a:t>in </a:t>
            </a:r>
            <a:r>
              <a:rPr lang="en-US" sz="1600" dirty="0">
                <a:solidFill>
                  <a:srgbClr val="FFFF00"/>
                </a:solidFill>
              </a:rPr>
              <a:t>daily life </a:t>
            </a:r>
            <a:r>
              <a:rPr lang="en-US" sz="1600" dirty="0"/>
              <a:t>/ </a:t>
            </a:r>
            <a:r>
              <a:rPr lang="en-US" sz="1600" dirty="0">
                <a:solidFill>
                  <a:srgbClr val="FFFF00"/>
                </a:solidFill>
              </a:rPr>
              <a:t>in any organization </a:t>
            </a:r>
            <a:endParaRPr lang="en-US" sz="1600" dirty="0"/>
          </a:p>
          <a:p>
            <a:pPr marL="1600200" lvl="3" indent="-228600">
              <a:buBlip>
                <a:blip r:embed="rId3"/>
              </a:buBlip>
            </a:pPr>
            <a:r>
              <a:rPr lang="en-US" sz="1600" dirty="0">
                <a:solidFill>
                  <a:srgbClr val="FFFF00"/>
                </a:solidFill>
              </a:rPr>
              <a:t>Computers</a:t>
            </a:r>
            <a:r>
              <a:rPr lang="en-US" sz="1600" dirty="0"/>
              <a:t> often play a central role when performing a </a:t>
            </a:r>
            <a:r>
              <a:rPr lang="en-US" sz="1600" dirty="0">
                <a:solidFill>
                  <a:srgbClr val="FFFF00"/>
                </a:solidFill>
              </a:rPr>
              <a:t>Task</a:t>
            </a:r>
            <a:endParaRPr lang="en-US" sz="1600" dirty="0"/>
          </a:p>
          <a:p>
            <a:pPr marL="1600200" lvl="3" indent="-228600">
              <a:buBlip>
                <a:blip r:embed="rId3"/>
              </a:buBlip>
            </a:pPr>
            <a:r>
              <a:rPr lang="en-US" sz="1600" dirty="0"/>
              <a:t>Many </a:t>
            </a:r>
            <a:r>
              <a:rPr lang="en-US" sz="1600" dirty="0">
                <a:solidFill>
                  <a:srgbClr val="FFFF00"/>
                </a:solidFill>
              </a:rPr>
              <a:t>programming concepts </a:t>
            </a:r>
            <a:r>
              <a:rPr lang="en-US" sz="1600" dirty="0"/>
              <a:t>can be seen </a:t>
            </a:r>
            <a:r>
              <a:rPr lang="en-US" sz="1600" dirty="0" smtClean="0"/>
              <a:t>as a </a:t>
            </a:r>
            <a:r>
              <a:rPr lang="en-US" sz="1600" dirty="0">
                <a:solidFill>
                  <a:srgbClr val="FFFF00"/>
                </a:solidFill>
              </a:rPr>
              <a:t>Tasks</a:t>
            </a:r>
            <a:r>
              <a:rPr lang="en-US" sz="1600" dirty="0"/>
              <a:t> to be executed by a computer</a:t>
            </a:r>
          </a:p>
          <a:p>
            <a:pPr marL="1600200" lvl="3" indent="-228600"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1">
              <a:buFont typeface="Wingdings" pitchFamily="2" charset="2"/>
              <a:buBlip>
                <a:blip r:embed="rId3"/>
              </a:buBlip>
            </a:pPr>
            <a:r>
              <a:rPr lang="en-US" sz="1600" i="1" dirty="0" smtClean="0">
                <a:solidFill>
                  <a:schemeClr val="folHlink"/>
                </a:solidFill>
                <a:latin typeface="Comic Sans MS" pitchFamily="66" charset="0"/>
              </a:rPr>
              <a:t>Tasks</a:t>
            </a:r>
            <a:r>
              <a:rPr lang="en-US" sz="1600" dirty="0" smtClean="0">
                <a:latin typeface="Comic Sans MS" pitchFamily="66" charset="0"/>
              </a:rPr>
              <a:t>   are described on </a:t>
            </a:r>
            <a:r>
              <a:rPr lang="en-US" sz="1600" dirty="0" smtClean="0">
                <a:solidFill>
                  <a:schemeClr val="folHlink"/>
                </a:solidFill>
                <a:latin typeface="Comic Sans MS" pitchFamily="66" charset="0"/>
              </a:rPr>
              <a:t>a high level of abstraction</a:t>
            </a:r>
            <a:endParaRPr lang="en-US" sz="1600" dirty="0" smtClean="0">
              <a:latin typeface="Comic Sans MS" pitchFamily="66" charset="0"/>
            </a:endParaRPr>
          </a:p>
          <a:p>
            <a:pPr lvl="2"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marL="1600200" lvl="3" indent="-228600">
              <a:buBlip>
                <a:blip r:embed="rId3"/>
              </a:buBlip>
            </a:pPr>
            <a:r>
              <a:rPr lang="en-US" sz="1600" dirty="0">
                <a:solidFill>
                  <a:srgbClr val="FFFF00"/>
                </a:solidFill>
              </a:rPr>
              <a:t>Reactive</a:t>
            </a:r>
            <a:r>
              <a:rPr lang="en-US" sz="1600" dirty="0"/>
              <a:t>: a task produce an </a:t>
            </a:r>
            <a:r>
              <a:rPr lang="en-US" sz="1600" dirty="0">
                <a:solidFill>
                  <a:srgbClr val="FFFF00"/>
                </a:solidFill>
              </a:rPr>
              <a:t>observable value changing over time</a:t>
            </a:r>
          </a:p>
          <a:p>
            <a:pPr marL="1600200" lvl="3" indent="-228600">
              <a:buBlip>
                <a:blip r:embed="rId3"/>
              </a:buBlip>
            </a:pPr>
            <a:r>
              <a:rPr lang="en-US" sz="1600" dirty="0" err="1" smtClean="0">
                <a:solidFill>
                  <a:schemeClr val="folHlink"/>
                </a:solidFill>
              </a:rPr>
              <a:t>Combinators</a:t>
            </a:r>
            <a:r>
              <a:rPr lang="en-US" sz="1600" dirty="0" smtClean="0"/>
              <a:t> to define tasks in terms of sub-tasks</a:t>
            </a:r>
            <a:endParaRPr lang="en-US" sz="1600" dirty="0"/>
          </a:p>
          <a:p>
            <a:pPr marL="1600200" lvl="3" indent="-228600">
              <a:buBlip>
                <a:blip r:embed="rId3"/>
              </a:buBlip>
            </a:pPr>
            <a:r>
              <a:rPr lang="en-US" sz="1600" dirty="0" smtClean="0">
                <a:solidFill>
                  <a:srgbClr val="FFFF00"/>
                </a:solidFill>
              </a:rPr>
              <a:t>Data flow</a:t>
            </a:r>
            <a:r>
              <a:rPr lang="en-US" sz="1600" dirty="0" smtClean="0"/>
              <a:t>: tasks are automatically updated when observed values are changing</a:t>
            </a:r>
            <a:endParaRPr lang="en-US" sz="1600" dirty="0"/>
          </a:p>
          <a:p>
            <a:pPr marL="1600200" lvl="3" indent="-228600">
              <a:buFont typeface="Wingdings" pitchFamily="2" charset="2"/>
              <a:buBlip>
                <a:blip r:embed="rId3"/>
              </a:buBlip>
            </a:pPr>
            <a:endParaRPr lang="en-US" sz="1600" i="1" u="sng" dirty="0" smtClean="0"/>
          </a:p>
          <a:p>
            <a:pPr marL="1600200" lvl="3" indent="-228600">
              <a:buFont typeface="Wingdings" pitchFamily="2" charset="2"/>
              <a:buBlip>
                <a:blip r:embed="rId3"/>
              </a:buBlip>
            </a:pPr>
            <a:r>
              <a:rPr lang="en-US" sz="1600" i="1" u="sng" dirty="0" smtClean="0"/>
              <a:t>Don’t worry about the technology realization</a:t>
            </a:r>
            <a:r>
              <a:rPr lang="en-US" sz="1600" dirty="0" smtClean="0"/>
              <a:t>  !</a:t>
            </a:r>
          </a:p>
          <a:p>
            <a:pPr marL="1600200" lvl="3" indent="-228600"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marL="1600200" lvl="3" indent="-228600"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Generate as much as possible automatically : </a:t>
            </a:r>
            <a:r>
              <a:rPr lang="en-US" sz="1600" dirty="0" smtClean="0">
                <a:solidFill>
                  <a:schemeClr val="folHlink"/>
                </a:solidFill>
              </a:rPr>
              <a:t>agile development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chemeClr val="folHlink"/>
                </a:solidFill>
              </a:rPr>
              <a:t>rapid  prototyping</a:t>
            </a:r>
          </a:p>
          <a:p>
            <a:pPr marL="1600200" lvl="3" indent="-228600"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Allow fine tuning to make it look nicer and more efficient where needed 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763" y="-11113"/>
            <a:ext cx="9067800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kumimoji="0" lang="en-GB" sz="2400" i="1" kern="0" dirty="0">
              <a:solidFill>
                <a:schemeClr val="folHlink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509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5008" y="4987909"/>
            <a:ext cx="612775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574675" y="2002583"/>
            <a:ext cx="704850" cy="374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517251" y="3450788"/>
            <a:ext cx="704850" cy="374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12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nimBg="1"/>
      <p:bldP spid="215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jdelijke aanduiding voor dianummer 3"/>
          <p:cNvSpPr txBox="1">
            <a:spLocks noGrp="1"/>
          </p:cNvSpPr>
          <p:nvPr/>
        </p:nvSpPr>
        <p:spPr bwMode="auto">
          <a:xfrm>
            <a:off x="8501063" y="6629400"/>
            <a:ext cx="719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5E636BA-A62A-40D4-B93A-D47D4A950889}" type="slidenum">
              <a:rPr lang="en-US" sz="1400">
                <a:solidFill>
                  <a:schemeClr val="tx1"/>
                </a:solidFill>
                <a:latin typeface="Times New Roman" pitchFamily="18" charset="0"/>
              </a:rPr>
              <a:pPr algn="r" eaLnBrk="0" hangingPunct="0"/>
              <a:t>60</a:t>
            </a:fld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sz="1800" i="1" smtClean="0"/>
              <a:t>Several Interactive Editors Variants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-388938" y="990600"/>
            <a:ext cx="9791701" cy="5638800"/>
          </a:xfrm>
        </p:spPr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1600" dirty="0" smtClean="0"/>
              <a:t>All instantiations of </a:t>
            </a:r>
            <a:r>
              <a:rPr lang="en-US" sz="1600" i="1" dirty="0" smtClean="0">
                <a:solidFill>
                  <a:schemeClr val="folHlink"/>
                </a:solidFill>
              </a:rPr>
              <a:t>one-and-the-same</a:t>
            </a:r>
            <a:r>
              <a:rPr lang="en-US" sz="1600" dirty="0" smtClean="0"/>
              <a:t> </a:t>
            </a:r>
            <a:r>
              <a:rPr lang="en-US" sz="1600" i="1" dirty="0" smtClean="0">
                <a:solidFill>
                  <a:srgbClr val="FF0000"/>
                </a:solidFill>
              </a:rPr>
              <a:t>Core</a:t>
            </a:r>
            <a:r>
              <a:rPr lang="en-US" sz="1600" i="1" dirty="0" smtClean="0">
                <a:solidFill>
                  <a:srgbClr val="FFFF00"/>
                </a:solidFill>
              </a:rPr>
              <a:t> – </a:t>
            </a:r>
            <a:r>
              <a:rPr lang="en-US" sz="1600" i="1" dirty="0" smtClean="0">
                <a:solidFill>
                  <a:schemeClr val="folHlink"/>
                </a:solidFill>
              </a:rPr>
              <a:t>Editor</a:t>
            </a:r>
            <a:r>
              <a:rPr lang="en-US" sz="1600" dirty="0" smtClean="0"/>
              <a:t>…</a:t>
            </a:r>
          </a:p>
          <a:p>
            <a:endParaRPr lang="en-US" sz="1600" dirty="0" smtClean="0"/>
          </a:p>
          <a:p>
            <a:r>
              <a:rPr lang="en-US" sz="1200" dirty="0" smtClean="0">
                <a:solidFill>
                  <a:srgbClr val="FFFF00"/>
                </a:solidFill>
              </a:rPr>
              <a:t>	</a:t>
            </a:r>
            <a:r>
              <a:rPr lang="en-US" sz="1200" dirty="0" err="1" smtClean="0">
                <a:solidFill>
                  <a:srgbClr val="FFFF00"/>
                </a:solidFill>
              </a:rPr>
              <a:t>viewInformation</a:t>
            </a:r>
            <a:r>
              <a:rPr lang="en-US" sz="1200" dirty="0" smtClean="0"/>
              <a:t>     	::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en-US" sz="1200" dirty="0" smtClean="0"/>
              <a:t>p</a:t>
            </a:r>
            <a:r>
              <a:rPr lang="en-US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ViewOption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en-US" sz="1200" dirty="0" smtClean="0"/>
              <a:t>a</a:t>
            </a:r>
            <a:r>
              <a:rPr lang="en-US" sz="1200" dirty="0" smtClean="0">
                <a:solidFill>
                  <a:srgbClr val="FF99FF"/>
                </a:solidFill>
              </a:rPr>
              <a:t>] </a:t>
            </a:r>
            <a:r>
              <a:rPr lang="en-US" sz="1200" dirty="0" smtClean="0"/>
              <a:t>a </a:t>
            </a:r>
            <a:r>
              <a:rPr lang="en-US" sz="1200" dirty="0" smtClean="0">
                <a:solidFill>
                  <a:srgbClr val="FF99FF"/>
                </a:solidFill>
              </a:rPr>
              <a:t>	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en-US" sz="1200" dirty="0" smtClean="0">
                <a:solidFill>
                  <a:srgbClr val="FF99FF"/>
                </a:solidFill>
              </a:rPr>
              <a:t> Task </a:t>
            </a:r>
            <a:r>
              <a:rPr lang="en-US" sz="1200" dirty="0" smtClean="0"/>
              <a:t>a    	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en-US" sz="1200" dirty="0" smtClean="0"/>
              <a:t> p &amp; </a:t>
            </a:r>
            <a:r>
              <a:rPr lang="en-US" sz="1200" dirty="0" err="1" smtClean="0">
                <a:solidFill>
                  <a:srgbClr val="66FF33"/>
                </a:solidFill>
              </a:rPr>
              <a:t>iTask</a:t>
            </a:r>
            <a:r>
              <a:rPr lang="en-US" sz="1200" dirty="0" smtClean="0"/>
              <a:t> a</a:t>
            </a:r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rgbClr val="FFFF00"/>
                </a:solidFill>
              </a:rPr>
              <a:t>	</a:t>
            </a:r>
            <a:r>
              <a:rPr lang="en-US" sz="1200" dirty="0" err="1" smtClean="0">
                <a:solidFill>
                  <a:srgbClr val="FFFF00"/>
                </a:solidFill>
              </a:rPr>
              <a:t>enterInformation</a:t>
            </a:r>
            <a:r>
              <a:rPr lang="en-US" sz="1200" dirty="0" smtClean="0"/>
              <a:t>   	::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en-US" sz="1200" dirty="0" smtClean="0"/>
              <a:t>p</a:t>
            </a:r>
            <a:r>
              <a:rPr lang="en-US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EnterOption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en-US" sz="1200" dirty="0" smtClean="0"/>
              <a:t>a</a:t>
            </a:r>
            <a:r>
              <a:rPr lang="en-US" sz="1200" dirty="0" smtClean="0">
                <a:solidFill>
                  <a:srgbClr val="FF99FF"/>
                </a:solidFill>
              </a:rPr>
              <a:t>] 	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en-US" sz="1200" dirty="0" smtClean="0">
                <a:solidFill>
                  <a:srgbClr val="FF99FF"/>
                </a:solidFill>
              </a:rPr>
              <a:t> Task </a:t>
            </a:r>
            <a:r>
              <a:rPr lang="en-US" sz="1200" dirty="0" smtClean="0"/>
              <a:t>a    	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en-US" sz="1200" dirty="0" smtClean="0"/>
              <a:t> p &amp; </a:t>
            </a:r>
            <a:r>
              <a:rPr lang="en-US" sz="1200" dirty="0" err="1" smtClean="0">
                <a:solidFill>
                  <a:srgbClr val="66FF33"/>
                </a:solidFill>
              </a:rPr>
              <a:t>iTask</a:t>
            </a:r>
            <a:r>
              <a:rPr lang="en-US" sz="1200" dirty="0" smtClean="0"/>
              <a:t> a </a:t>
            </a:r>
          </a:p>
          <a:p>
            <a:r>
              <a:rPr lang="en-US" sz="1200" dirty="0" smtClean="0">
                <a:solidFill>
                  <a:srgbClr val="FFFF00"/>
                </a:solidFill>
              </a:rPr>
              <a:t>	</a:t>
            </a:r>
            <a:r>
              <a:rPr lang="en-US" sz="1200" dirty="0" err="1" smtClean="0">
                <a:solidFill>
                  <a:srgbClr val="FFFF00"/>
                </a:solidFill>
              </a:rPr>
              <a:t>updateInformation</a:t>
            </a:r>
            <a:r>
              <a:rPr lang="en-US" sz="1200" dirty="0" smtClean="0">
                <a:solidFill>
                  <a:srgbClr val="FFFF00"/>
                </a:solidFill>
              </a:rPr>
              <a:t> 	</a:t>
            </a:r>
            <a:r>
              <a:rPr lang="en-US" sz="1200" dirty="0" smtClean="0"/>
              <a:t>::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en-US" sz="1200" dirty="0" smtClean="0"/>
              <a:t>p</a:t>
            </a:r>
            <a:r>
              <a:rPr lang="en-US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UpdateOption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en-US" sz="1200" dirty="0" smtClean="0"/>
              <a:t>a a</a:t>
            </a:r>
            <a:r>
              <a:rPr lang="en-US" sz="1200" dirty="0" smtClean="0">
                <a:solidFill>
                  <a:srgbClr val="FF99FF"/>
                </a:solidFill>
              </a:rPr>
              <a:t>] </a:t>
            </a:r>
            <a:r>
              <a:rPr lang="en-US" sz="1200" dirty="0" smtClean="0"/>
              <a:t>a</a:t>
            </a:r>
            <a:r>
              <a:rPr lang="en-US" sz="1200" dirty="0" smtClean="0">
                <a:solidFill>
                  <a:srgbClr val="FF99FF"/>
                </a:solidFill>
              </a:rPr>
              <a:t> 	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en-US" sz="1200" dirty="0" smtClean="0">
                <a:solidFill>
                  <a:srgbClr val="FF99FF"/>
                </a:solidFill>
              </a:rPr>
              <a:t> Task </a:t>
            </a:r>
            <a:r>
              <a:rPr lang="en-US" sz="1200" dirty="0" smtClean="0"/>
              <a:t>a    	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en-US" sz="1200" dirty="0" smtClean="0"/>
              <a:t> p &amp; </a:t>
            </a:r>
            <a:r>
              <a:rPr lang="en-US" sz="1200" dirty="0" err="1" smtClean="0">
                <a:solidFill>
                  <a:srgbClr val="66FF33"/>
                </a:solidFill>
              </a:rPr>
              <a:t>iTask</a:t>
            </a:r>
            <a:r>
              <a:rPr lang="en-US" sz="1200" dirty="0" smtClean="0"/>
              <a:t> a</a:t>
            </a:r>
          </a:p>
          <a:p>
            <a:pPr>
              <a:spcBef>
                <a:spcPct val="0"/>
              </a:spcBef>
            </a:pPr>
            <a:endParaRPr lang="en-US" sz="1200" dirty="0" smtClean="0"/>
          </a:p>
          <a:p>
            <a:pPr>
              <a:spcBef>
                <a:spcPct val="0"/>
              </a:spcBef>
            </a:pPr>
            <a:r>
              <a:rPr lang="pt-BR" sz="1200" dirty="0" smtClean="0">
                <a:solidFill>
                  <a:srgbClr val="FFFF00"/>
                </a:solidFill>
              </a:rPr>
              <a:t>	enterChoice</a:t>
            </a:r>
            <a:r>
              <a:rPr lang="pt-BR" sz="1200" dirty="0" smtClean="0"/>
              <a:t>            	::</a:t>
            </a:r>
            <a:r>
              <a:rPr lang="pt-BR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p</a:t>
            </a:r>
            <a:r>
              <a:rPr lang="pt-BR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ChoiceOption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	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pt-BR" sz="1200" dirty="0" smtClean="0">
                <a:solidFill>
                  <a:srgbClr val="FF99FF"/>
                </a:solidFill>
              </a:rPr>
              <a:t> Task </a:t>
            </a:r>
            <a:r>
              <a:rPr lang="pt-BR" sz="1200" dirty="0" smtClean="0"/>
              <a:t>a    	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pt-BR" sz="1200" dirty="0" smtClean="0"/>
              <a:t> p &amp; </a:t>
            </a:r>
            <a:r>
              <a:rPr lang="pt-BR" sz="1200" dirty="0" smtClean="0">
                <a:solidFill>
                  <a:srgbClr val="66FF33"/>
                </a:solidFill>
              </a:rPr>
              <a:t>iTask</a:t>
            </a:r>
            <a:r>
              <a:rPr lang="pt-BR" sz="1200" dirty="0" smtClean="0"/>
              <a:t> a</a:t>
            </a:r>
          </a:p>
          <a:p>
            <a:pPr>
              <a:spcBef>
                <a:spcPct val="0"/>
              </a:spcBef>
            </a:pPr>
            <a:r>
              <a:rPr lang="pt-BR" sz="1200" dirty="0" smtClean="0">
                <a:solidFill>
                  <a:srgbClr val="FFFF00"/>
                </a:solidFill>
              </a:rPr>
              <a:t>	updateChoice</a:t>
            </a:r>
            <a:r>
              <a:rPr lang="pt-BR" sz="1200" dirty="0" smtClean="0"/>
              <a:t>          	::</a:t>
            </a:r>
            <a:r>
              <a:rPr lang="pt-BR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p</a:t>
            </a:r>
            <a:r>
              <a:rPr lang="pt-BR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ChoiceOption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 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en-US" sz="1200" b="1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pt-BR" sz="1200" dirty="0" smtClean="0">
                <a:solidFill>
                  <a:srgbClr val="FF99FF"/>
                </a:solidFill>
              </a:rPr>
              <a:t>Task </a:t>
            </a:r>
            <a:r>
              <a:rPr lang="pt-BR" sz="1200" dirty="0" smtClean="0"/>
              <a:t>a    	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pt-BR" sz="1200" dirty="0" smtClean="0"/>
              <a:t> p &amp; </a:t>
            </a:r>
            <a:r>
              <a:rPr lang="pt-BR" sz="1200" dirty="0" smtClean="0">
                <a:solidFill>
                  <a:srgbClr val="66FF33"/>
                </a:solidFill>
              </a:rPr>
              <a:t>iTask</a:t>
            </a:r>
            <a:r>
              <a:rPr lang="pt-BR" sz="1200" dirty="0" smtClean="0"/>
              <a:t> a</a:t>
            </a:r>
          </a:p>
          <a:p>
            <a:pPr>
              <a:spcBef>
                <a:spcPct val="0"/>
              </a:spcBef>
            </a:pPr>
            <a:endParaRPr lang="pt-BR" sz="1200" dirty="0" smtClean="0"/>
          </a:p>
          <a:p>
            <a:pPr>
              <a:spcBef>
                <a:spcPct val="0"/>
              </a:spcBef>
            </a:pPr>
            <a:r>
              <a:rPr lang="pt-BR" sz="1200" dirty="0" smtClean="0">
                <a:solidFill>
                  <a:srgbClr val="FFFF00"/>
                </a:solidFill>
              </a:rPr>
              <a:t>	enterMultipleChoice</a:t>
            </a:r>
            <a:r>
              <a:rPr lang="pt-BR" sz="1200" dirty="0" smtClean="0"/>
              <a:t> 	::</a:t>
            </a:r>
            <a:r>
              <a:rPr lang="pt-BR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p</a:t>
            </a:r>
            <a:r>
              <a:rPr lang="pt-BR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MultiChoiceOption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      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en-US" sz="1200" b="1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pt-BR" sz="1200" dirty="0" smtClean="0">
                <a:solidFill>
                  <a:srgbClr val="FF99FF"/>
                </a:solidFill>
              </a:rPr>
              <a:t>Task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	</a:t>
            </a:r>
            <a:r>
              <a:rPr lang="pt-BR" sz="1200" dirty="0" smtClean="0"/>
              <a:t>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pt-BR" sz="1200" dirty="0" smtClean="0"/>
              <a:t> p &amp; </a:t>
            </a:r>
            <a:r>
              <a:rPr lang="pt-BR" sz="1200" dirty="0" smtClean="0">
                <a:solidFill>
                  <a:srgbClr val="66FF33"/>
                </a:solidFill>
              </a:rPr>
              <a:t>iTask</a:t>
            </a:r>
            <a:r>
              <a:rPr lang="pt-BR" sz="1200" dirty="0" smtClean="0"/>
              <a:t> a</a:t>
            </a:r>
          </a:p>
          <a:p>
            <a:pPr>
              <a:spcBef>
                <a:spcPct val="0"/>
              </a:spcBef>
            </a:pPr>
            <a:r>
              <a:rPr lang="pt-BR" sz="1200" dirty="0" smtClean="0">
                <a:solidFill>
                  <a:srgbClr val="FFFF00"/>
                </a:solidFill>
              </a:rPr>
              <a:t>	updateMultipleChoice</a:t>
            </a:r>
            <a:r>
              <a:rPr lang="pt-BR" sz="1200" dirty="0" smtClean="0"/>
              <a:t> 	::</a:t>
            </a:r>
            <a:r>
              <a:rPr lang="pt-BR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p</a:t>
            </a:r>
            <a:r>
              <a:rPr lang="pt-BR" sz="1200" dirty="0" smtClean="0">
                <a:solidFill>
                  <a:srgbClr val="FF99FF"/>
                </a:solidFill>
              </a:rPr>
              <a:t> [</a:t>
            </a:r>
            <a:r>
              <a:rPr lang="en-US" sz="1200" dirty="0" err="1" smtClean="0">
                <a:solidFill>
                  <a:srgbClr val="FF99FF"/>
                </a:solidFill>
              </a:rPr>
              <a:t>MultiChoiceOption</a:t>
            </a:r>
            <a:r>
              <a:rPr lang="en-US" sz="1200" dirty="0" smtClean="0">
                <a:solidFill>
                  <a:srgbClr val="FF99FF"/>
                </a:solidFill>
              </a:rPr>
              <a:t> 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 		</a:t>
            </a:r>
            <a:r>
              <a:rPr lang="en-US" sz="1200" b="1" dirty="0" smtClean="0">
                <a:sym typeface="Symbol" pitchFamily="18" charset="2"/>
              </a:rPr>
              <a:t></a:t>
            </a:r>
            <a:r>
              <a:rPr lang="pt-BR" sz="1200" dirty="0" smtClean="0">
                <a:solidFill>
                  <a:srgbClr val="FF99FF"/>
                </a:solidFill>
                <a:sym typeface="Symbol" pitchFamily="18" charset="2"/>
              </a:rPr>
              <a:t> </a:t>
            </a:r>
            <a:r>
              <a:rPr lang="pt-BR" sz="1200" dirty="0" smtClean="0">
                <a:solidFill>
                  <a:srgbClr val="FF99FF"/>
                </a:solidFill>
              </a:rPr>
              <a:t>Task [</a:t>
            </a:r>
            <a:r>
              <a:rPr lang="pt-BR" sz="1200" dirty="0" smtClean="0"/>
              <a:t>a</a:t>
            </a:r>
            <a:r>
              <a:rPr lang="pt-BR" sz="1200" dirty="0" smtClean="0">
                <a:solidFill>
                  <a:srgbClr val="FF99FF"/>
                </a:solidFill>
              </a:rPr>
              <a:t>] </a:t>
            </a:r>
            <a:r>
              <a:rPr lang="pt-BR" sz="1200" dirty="0" smtClean="0"/>
              <a:t>	| </a:t>
            </a:r>
            <a:r>
              <a:rPr lang="en-US" sz="1200" dirty="0" err="1">
                <a:solidFill>
                  <a:srgbClr val="66FF33"/>
                </a:solidFill>
              </a:rPr>
              <a:t>toPrompt</a:t>
            </a:r>
            <a:r>
              <a:rPr lang="pt-BR" sz="1200" dirty="0" smtClean="0"/>
              <a:t> p &amp; </a:t>
            </a:r>
            <a:r>
              <a:rPr lang="pt-BR" sz="1200" dirty="0" smtClean="0">
                <a:solidFill>
                  <a:srgbClr val="66FF33"/>
                </a:solidFill>
              </a:rPr>
              <a:t>iTask</a:t>
            </a:r>
            <a:r>
              <a:rPr lang="pt-BR" sz="1200" dirty="0" smtClean="0"/>
              <a:t> a</a:t>
            </a:r>
          </a:p>
          <a:p>
            <a:pPr>
              <a:spcBef>
                <a:spcPct val="0"/>
              </a:spcBef>
            </a:pPr>
            <a:endParaRPr lang="pt-BR" sz="1200" dirty="0"/>
          </a:p>
          <a:p>
            <a:pPr>
              <a:spcBef>
                <a:spcPct val="0"/>
              </a:spcBef>
            </a:pPr>
            <a:r>
              <a:rPr lang="pt-BR" sz="1200" dirty="0" smtClean="0"/>
              <a:t>	</a:t>
            </a:r>
            <a:r>
              <a:rPr lang="pt-BR" sz="1200" dirty="0" smtClean="0">
                <a:solidFill>
                  <a:srgbClr val="FFFF00"/>
                </a:solidFill>
              </a:rPr>
              <a:t>...</a:t>
            </a:r>
          </a:p>
          <a:p>
            <a:r>
              <a:rPr lang="en-US" sz="1200" dirty="0" smtClean="0">
                <a:solidFill>
                  <a:srgbClr val="FFFF00"/>
                </a:solidFill>
              </a:rPr>
              <a:t>	</a:t>
            </a:r>
          </a:p>
          <a:p>
            <a:endParaRPr lang="en-US" sz="1200" dirty="0" smtClean="0">
              <a:solidFill>
                <a:srgbClr val="FFFF00"/>
              </a:solidFill>
            </a:endParaRPr>
          </a:p>
          <a:p>
            <a:r>
              <a:rPr lang="en-US" sz="1200" dirty="0" smtClean="0">
                <a:solidFill>
                  <a:srgbClr val="FFFF00"/>
                </a:solidFill>
              </a:rPr>
              <a:t>	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>
              <a:solidFill>
                <a:srgbClr val="FFAE0D"/>
              </a:solidFill>
            </a:endParaRPr>
          </a:p>
          <a:p>
            <a:endParaRPr lang="en-US" sz="1200" dirty="0" smtClean="0"/>
          </a:p>
        </p:txBody>
      </p:sp>
      <p:sp>
        <p:nvSpPr>
          <p:cNvPr id="21512" name="Rechthoek 10"/>
          <p:cNvSpPr>
            <a:spLocks noChangeArrowheads="1"/>
          </p:cNvSpPr>
          <p:nvPr/>
        </p:nvSpPr>
        <p:spPr bwMode="auto">
          <a:xfrm>
            <a:off x="76200" y="1746250"/>
            <a:ext cx="9067800" cy="2524808"/>
          </a:xfrm>
          <a:prstGeom prst="rect">
            <a:avLst/>
          </a:prstGeom>
          <a:noFill/>
          <a:ln w="31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lang="nl-NL" sz="120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0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marL="342900" indent="-342900"/>
            <a:r>
              <a:rPr lang="en-US" sz="1800" i="1" smtClean="0">
                <a:solidFill>
                  <a:srgbClr val="FFFF00"/>
                </a:solidFill>
              </a:rPr>
              <a:t>What is the iTasks System ?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533400" y="690563"/>
            <a:ext cx="9909175" cy="5047536"/>
          </a:xfrm>
        </p:spPr>
        <p:txBody>
          <a:bodyPr tIns="0" bIns="0">
            <a:spAutoFit/>
          </a:bodyPr>
          <a:lstStyle/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endParaRPr lang="en-US" sz="1600" dirty="0" smtClean="0">
              <a:latin typeface="Comic Sans MS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Comic Sans MS" pitchFamily="66" charset="0"/>
              </a:rPr>
              <a:t>	</a:t>
            </a:r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3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en-US" sz="1600" dirty="0" smtClean="0">
                <a:solidFill>
                  <a:schemeClr val="folHlink"/>
                </a:solidFill>
              </a:rPr>
              <a:t>Implementation</a:t>
            </a:r>
            <a:r>
              <a:rPr lang="en-US" sz="1600" dirty="0" smtClean="0"/>
              <a:t> of the </a:t>
            </a:r>
            <a:r>
              <a:rPr lang="en-US" sz="1600" dirty="0" smtClean="0">
                <a:solidFill>
                  <a:schemeClr val="tx2"/>
                </a:solidFill>
              </a:rPr>
              <a:t>T</a:t>
            </a:r>
            <a:r>
              <a:rPr lang="en-US" sz="1600" dirty="0" smtClean="0">
                <a:solidFill>
                  <a:schemeClr val="folHlink"/>
                </a:solidFill>
              </a:rPr>
              <a:t>ask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O</a:t>
            </a:r>
            <a:r>
              <a:rPr lang="en-US" sz="1600" dirty="0" smtClean="0">
                <a:solidFill>
                  <a:schemeClr val="folHlink"/>
                </a:solidFill>
              </a:rPr>
              <a:t>riented </a:t>
            </a:r>
            <a:r>
              <a:rPr lang="en-US" sz="1600" dirty="0" smtClean="0">
                <a:solidFill>
                  <a:schemeClr val="tx2"/>
                </a:solidFill>
              </a:rPr>
              <a:t>P</a:t>
            </a:r>
            <a:r>
              <a:rPr lang="en-US" sz="1600" dirty="0" smtClean="0">
                <a:solidFill>
                  <a:schemeClr val="folHlink"/>
                </a:solidFill>
              </a:rPr>
              <a:t>rogramming</a:t>
            </a:r>
            <a:r>
              <a:rPr lang="en-US" sz="1600" dirty="0" smtClean="0"/>
              <a:t> paradigm</a:t>
            </a: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It is an </a:t>
            </a:r>
            <a:r>
              <a:rPr lang="en-US" sz="1600" dirty="0" smtClean="0">
                <a:solidFill>
                  <a:schemeClr val="accent1"/>
                </a:solidFill>
              </a:rPr>
              <a:t>E</a:t>
            </a:r>
            <a:r>
              <a:rPr lang="en-US" sz="1600" dirty="0" smtClean="0">
                <a:solidFill>
                  <a:schemeClr val="folHlink"/>
                </a:solidFill>
              </a:rPr>
              <a:t>mbedded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C000"/>
                </a:solidFill>
              </a:rPr>
              <a:t>D</a:t>
            </a:r>
            <a:r>
              <a:rPr lang="en-US" sz="1600" dirty="0" smtClean="0">
                <a:solidFill>
                  <a:schemeClr val="folHlink"/>
                </a:solidFill>
              </a:rPr>
              <a:t>omain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C000"/>
                </a:solidFill>
              </a:rPr>
              <a:t>S</a:t>
            </a:r>
            <a:r>
              <a:rPr lang="en-US" sz="1600" dirty="0" smtClean="0">
                <a:solidFill>
                  <a:schemeClr val="folHlink"/>
                </a:solidFill>
              </a:rPr>
              <a:t>pecific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C000"/>
                </a:solidFill>
              </a:rPr>
              <a:t>L</a:t>
            </a:r>
            <a:r>
              <a:rPr lang="en-US" sz="1600" dirty="0" smtClean="0">
                <a:solidFill>
                  <a:schemeClr val="folHlink"/>
                </a:solidFill>
              </a:rPr>
              <a:t>anguage</a:t>
            </a:r>
            <a:r>
              <a:rPr lang="en-US" sz="1600" dirty="0" smtClean="0"/>
              <a:t>, embedded in</a:t>
            </a:r>
            <a:br>
              <a:rPr lang="en-US" sz="1600" dirty="0" smtClean="0"/>
            </a:b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Uses </a:t>
            </a:r>
            <a:r>
              <a:rPr lang="en-US" sz="1600" i="1" dirty="0" smtClean="0">
                <a:solidFill>
                  <a:schemeClr val="folHlink"/>
                </a:solidFill>
              </a:rPr>
              <a:t>advanced</a:t>
            </a:r>
            <a:r>
              <a:rPr lang="en-US" sz="1600" dirty="0" smtClean="0">
                <a:solidFill>
                  <a:schemeClr val="folHlink"/>
                </a:solidFill>
              </a:rPr>
              <a:t> FPL</a:t>
            </a:r>
            <a:r>
              <a:rPr lang="en-US" sz="1600" dirty="0" smtClean="0"/>
              <a:t> techniques to generate the required software technically needed</a:t>
            </a: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First concept 2007 (ICFP), Operation Semantics TOP 2012 (PPDP)</a:t>
            </a: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about 30 papers on TOP / </a:t>
            </a:r>
            <a:r>
              <a:rPr lang="en-US" sz="1600" dirty="0" err="1" smtClean="0"/>
              <a:t>iTasks</a:t>
            </a: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en-US" sz="1600" dirty="0" smtClean="0"/>
              <a:t>Version 4.x of the </a:t>
            </a:r>
            <a:r>
              <a:rPr lang="en-US" sz="1600" dirty="0" err="1" smtClean="0"/>
              <a:t>iTask</a:t>
            </a:r>
            <a:r>
              <a:rPr lang="en-US" sz="1600" dirty="0" smtClean="0"/>
              <a:t> System</a:t>
            </a:r>
          </a:p>
          <a:p>
            <a:pPr lvl="2"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endParaRPr lang="en-US" sz="1600" dirty="0" smtClean="0"/>
          </a:p>
          <a:p>
            <a:pPr marL="914400" lvl="2" indent="0">
              <a:lnSpc>
                <a:spcPct val="90000"/>
              </a:lnSpc>
            </a:pPr>
            <a:endParaRPr lang="en-US" sz="1600" dirty="0" smtClean="0">
              <a:solidFill>
                <a:srgbClr val="FFFF00"/>
              </a:solidFill>
            </a:endParaRPr>
          </a:p>
          <a:p>
            <a:pPr lvl="3">
              <a:lnSpc>
                <a:spcPct val="90000"/>
              </a:lnSpc>
            </a:pPr>
            <a:endParaRPr lang="en-US" sz="1600" dirty="0" smtClean="0"/>
          </a:p>
        </p:txBody>
      </p:sp>
      <p:pic>
        <p:nvPicPr>
          <p:cNvPr id="7" name="Picture 5" descr="blueclean_small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8158" y="2412776"/>
            <a:ext cx="1062335" cy="51593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25604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78175" y="965200"/>
            <a:ext cx="2724150" cy="712788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</p:pic>
      <p:sp>
        <p:nvSpPr>
          <p:cNvPr id="25605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C8DA1F5D-6D48-4E30-9BEB-144C45FA9D94}" type="slidenum">
              <a:rPr lang="en-US" smtClean="0">
                <a:cs typeface="Arial" charset="0"/>
              </a:rPr>
              <a:pPr/>
              <a:t>7</a:t>
            </a:fld>
            <a:endParaRPr lang="en-US" smtClean="0">
              <a:cs typeface="Arial" charset="0"/>
            </a:endParaRPr>
          </a:p>
        </p:txBody>
      </p:sp>
      <p:pic>
        <p:nvPicPr>
          <p:cNvPr id="25606" name="Picture 7" descr="under_construction_animated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65325" y="4685755"/>
            <a:ext cx="2102833" cy="15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977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85813" y="5595938"/>
            <a:ext cx="1082675" cy="573087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5" name="Rectangle 20"/>
          <p:cNvSpPr>
            <a:spLocks noChangeArrowheads="1"/>
          </p:cNvSpPr>
          <p:nvPr/>
        </p:nvSpPr>
        <p:spPr bwMode="auto">
          <a:xfrm>
            <a:off x="625475" y="5648325"/>
            <a:ext cx="1082675" cy="571500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4" name="Rectangle 20"/>
          <p:cNvSpPr>
            <a:spLocks noChangeArrowheads="1"/>
          </p:cNvSpPr>
          <p:nvPr/>
        </p:nvSpPr>
        <p:spPr bwMode="auto">
          <a:xfrm>
            <a:off x="473075" y="5721350"/>
            <a:ext cx="1082675" cy="571500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>
            <a:off x="328613" y="5780088"/>
            <a:ext cx="1082675" cy="571500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5259" name="Text Box 27"/>
          <p:cNvSpPr txBox="1">
            <a:spLocks noChangeArrowheads="1"/>
          </p:cNvSpPr>
          <p:nvPr/>
        </p:nvSpPr>
        <p:spPr bwMode="auto">
          <a:xfrm>
            <a:off x="301625" y="5788025"/>
            <a:ext cx="11811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My iTask 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Specification 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 </a:t>
            </a:r>
          </a:p>
        </p:txBody>
      </p:sp>
      <p:sp>
        <p:nvSpPr>
          <p:cNvPr id="276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i="1" smtClean="0"/>
              <a:t>iTasks Architecture</a:t>
            </a:r>
          </a:p>
        </p:txBody>
      </p:sp>
      <p:sp>
        <p:nvSpPr>
          <p:cNvPr id="27655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5F3649C7-A880-42FF-9D63-B1FBE0D12B59}" type="slidenum">
              <a:rPr lang="en-US" smtClean="0">
                <a:cs typeface="Arial" charset="0"/>
              </a:rPr>
              <a:pPr/>
              <a:t>8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4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hoek 67"/>
          <p:cNvSpPr/>
          <p:nvPr/>
        </p:nvSpPr>
        <p:spPr bwMode="auto">
          <a:xfrm>
            <a:off x="225425" y="4638675"/>
            <a:ext cx="1765300" cy="1731963"/>
          </a:xfrm>
          <a:prstGeom prst="rect">
            <a:avLst/>
          </a:prstGeom>
          <a:solidFill>
            <a:schemeClr val="tx1">
              <a:lumMod val="5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85813" y="5595938"/>
            <a:ext cx="1082675" cy="573087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5" name="Rectangle 20"/>
          <p:cNvSpPr>
            <a:spLocks noChangeArrowheads="1"/>
          </p:cNvSpPr>
          <p:nvPr/>
        </p:nvSpPr>
        <p:spPr bwMode="auto">
          <a:xfrm>
            <a:off x="625475" y="5648325"/>
            <a:ext cx="1082675" cy="571500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4" name="Rectangle 20"/>
          <p:cNvSpPr>
            <a:spLocks noChangeArrowheads="1"/>
          </p:cNvSpPr>
          <p:nvPr/>
        </p:nvSpPr>
        <p:spPr bwMode="auto">
          <a:xfrm>
            <a:off x="473075" y="5721350"/>
            <a:ext cx="1082675" cy="571500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>
            <a:off x="328613" y="5780088"/>
            <a:ext cx="1082675" cy="571500"/>
          </a:xfrm>
          <a:prstGeom prst="rect">
            <a:avLst/>
          </a:prstGeom>
          <a:solidFill>
            <a:srgbClr val="71BBE3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352425" y="4708525"/>
            <a:ext cx="1524000" cy="334963"/>
          </a:xfrm>
          <a:prstGeom prst="rect">
            <a:avLst/>
          </a:prstGeom>
          <a:solidFill>
            <a:srgbClr val="71BBE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360363" y="4764088"/>
            <a:ext cx="14986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iTask Web Server</a:t>
            </a:r>
          </a:p>
        </p:txBody>
      </p:sp>
      <p:sp>
        <p:nvSpPr>
          <p:cNvPr id="95252" name="Rectangle 20"/>
          <p:cNvSpPr>
            <a:spLocks noChangeArrowheads="1"/>
          </p:cNvSpPr>
          <p:nvPr/>
        </p:nvSpPr>
        <p:spPr bwMode="auto">
          <a:xfrm>
            <a:off x="350838" y="5075238"/>
            <a:ext cx="1516062" cy="496887"/>
          </a:xfrm>
          <a:prstGeom prst="rect">
            <a:avLst/>
          </a:prstGeom>
          <a:solidFill>
            <a:srgbClr val="71BBE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defRPr/>
            </a:pPr>
            <a:endParaRPr lang="nl-NL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5258" name="Text Box 26"/>
          <p:cNvSpPr txBox="1">
            <a:spLocks noChangeArrowheads="1"/>
          </p:cNvSpPr>
          <p:nvPr/>
        </p:nvSpPr>
        <p:spPr bwMode="auto">
          <a:xfrm>
            <a:off x="398463" y="5095875"/>
            <a:ext cx="14271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iTask Combinator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Library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/>
            </a:r>
            <a:b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</a:br>
            <a:endParaRPr lang="en-US" dirty="0">
              <a:solidFill>
                <a:schemeClr val="bg1"/>
              </a:solidFill>
              <a:latin typeface="+mj-lt"/>
              <a:ea typeface="Apple LiGothic Medium" pitchFamily="1" charset="-120"/>
              <a:cs typeface="+mn-cs"/>
            </a:endParaRPr>
          </a:p>
        </p:txBody>
      </p:sp>
      <p:sp>
        <p:nvSpPr>
          <p:cNvPr id="95259" name="Text Box 27"/>
          <p:cNvSpPr txBox="1">
            <a:spLocks noChangeArrowheads="1"/>
          </p:cNvSpPr>
          <p:nvPr/>
        </p:nvSpPr>
        <p:spPr bwMode="auto">
          <a:xfrm>
            <a:off x="301625" y="5788025"/>
            <a:ext cx="11811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My iTask 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Specification 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ea typeface="Apple LiGothic Medium" pitchFamily="1" charset="-120"/>
                <a:cs typeface="+mn-cs"/>
              </a:rPr>
              <a:t> </a:t>
            </a:r>
          </a:p>
        </p:txBody>
      </p:sp>
      <p:cxnSp>
        <p:nvCxnSpPr>
          <p:cNvPr id="29707" name="Rechte verbindingslijn 57"/>
          <p:cNvCxnSpPr>
            <a:cxnSpLocks noChangeShapeType="1"/>
          </p:cNvCxnSpPr>
          <p:nvPr/>
        </p:nvCxnSpPr>
        <p:spPr bwMode="auto">
          <a:xfrm>
            <a:off x="236538" y="5056188"/>
            <a:ext cx="172878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9708" name="Rechte verbindingslijn 58"/>
          <p:cNvCxnSpPr>
            <a:cxnSpLocks noChangeShapeType="1"/>
          </p:cNvCxnSpPr>
          <p:nvPr/>
        </p:nvCxnSpPr>
        <p:spPr bwMode="auto">
          <a:xfrm>
            <a:off x="236538" y="5572125"/>
            <a:ext cx="172878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970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838200"/>
          </a:xfrm>
        </p:spPr>
        <p:txBody>
          <a:bodyPr/>
          <a:lstStyle/>
          <a:p>
            <a:pPr algn="ctr"/>
            <a:r>
              <a:rPr lang="en-US" i="1" smtClean="0"/>
              <a:t>iTasks Architecture</a:t>
            </a:r>
          </a:p>
        </p:txBody>
      </p:sp>
      <p:sp>
        <p:nvSpPr>
          <p:cNvPr id="29710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8424863" y="6553200"/>
            <a:ext cx="719137" cy="304800"/>
          </a:xfrm>
          <a:noFill/>
        </p:spPr>
        <p:txBody>
          <a:bodyPr/>
          <a:lstStyle/>
          <a:p>
            <a:fld id="{22348C6D-EA9F-4B02-9F6C-D892C90C652E}" type="slidenum">
              <a:rPr lang="en-US" smtClean="0">
                <a:cs typeface="Arial" charset="0"/>
              </a:rPr>
              <a:pPr/>
              <a:t>9</a:t>
            </a:fld>
            <a:endParaRPr lang="en-US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93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LSE">
  <a:themeElements>
    <a:clrScheme name="PULS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PULS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ULS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Office\Sjablonen\Presentation Designs\PULSE.POT</Template>
  <TotalTime>57975</TotalTime>
  <Words>2090</Words>
  <Application>Microsoft Office PowerPoint</Application>
  <PresentationFormat>Diavoorstelling (4:3)</PresentationFormat>
  <Paragraphs>1110</Paragraphs>
  <Slides>60</Slides>
  <Notes>57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60</vt:i4>
      </vt:variant>
    </vt:vector>
  </HeadingPairs>
  <TitlesOfParts>
    <vt:vector size="70" baseType="lpstr">
      <vt:lpstr>Apple LiGothic Medium</vt:lpstr>
      <vt:lpstr>Arial</vt:lpstr>
      <vt:lpstr>Comic Sans MS</vt:lpstr>
      <vt:lpstr>Courier New</vt:lpstr>
      <vt:lpstr>Symbol</vt:lpstr>
      <vt:lpstr>Tahoma</vt:lpstr>
      <vt:lpstr>Times New Roman</vt:lpstr>
      <vt:lpstr>Webdings</vt:lpstr>
      <vt:lpstr>Wingdings</vt:lpstr>
      <vt:lpstr>PULSE</vt:lpstr>
      <vt:lpstr>PowerPoint-presentatie</vt:lpstr>
      <vt:lpstr>Overview</vt:lpstr>
      <vt:lpstr>Modern Ways of Working</vt:lpstr>
      <vt:lpstr>Modern Ways of Working</vt:lpstr>
      <vt:lpstr>Software Pollution</vt:lpstr>
      <vt:lpstr>Task Oriented Programming  ?</vt:lpstr>
      <vt:lpstr>What is the iTasks System ?</vt:lpstr>
      <vt:lpstr>iTasks Architecture</vt:lpstr>
      <vt:lpstr>iTasks Architecture</vt:lpstr>
      <vt:lpstr>iTasks Architecture</vt:lpstr>
      <vt:lpstr>Technical issues the iTask system will do for you …</vt:lpstr>
      <vt:lpstr>Papers on iTasks</vt:lpstr>
      <vt:lpstr>Task Oriented Programming</vt:lpstr>
      <vt:lpstr>"Real" Prototype Applications using iTasks</vt:lpstr>
      <vt:lpstr>Home Healthcare project</vt:lpstr>
      <vt:lpstr>"Real" Prototype Applications using iTasks</vt:lpstr>
      <vt:lpstr>Prototype : Coast Guard Search And Rescue</vt:lpstr>
      <vt:lpstr>Prototype : Incidone (Bas Lijnse)</vt:lpstr>
      <vt:lpstr>Coast Guarding (Steffen Michels)</vt:lpstr>
      <vt:lpstr>Prototype : Fregat Optimization – Navy -TNO </vt:lpstr>
      <vt:lpstr>Task Oriented Programming</vt:lpstr>
      <vt:lpstr>PowerPoint-presentatie</vt:lpstr>
      <vt:lpstr>PowerPoint-presentatie</vt:lpstr>
      <vt:lpstr>PowerPoint-presentatie</vt:lpstr>
      <vt:lpstr>  What does TOP adds on top of FP ?</vt:lpstr>
      <vt:lpstr>  TOP – Tasks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Core - Task Values</vt:lpstr>
      <vt:lpstr>Basic Tasks and Tasks Combinators</vt:lpstr>
      <vt:lpstr>Non-Interactive Basic Tasks</vt:lpstr>
      <vt:lpstr>Interactive Basic Tasks: Editors </vt:lpstr>
      <vt:lpstr>Editors</vt:lpstr>
      <vt:lpstr>Editors – Task Value on Server kept synchronized with the View on Client </vt:lpstr>
      <vt:lpstr>Generic Editors  </vt:lpstr>
      <vt:lpstr>Generic Editors  </vt:lpstr>
      <vt:lpstr>Editors  </vt:lpstr>
      <vt:lpstr>Tailor Made Smart Editors…</vt:lpstr>
      <vt:lpstr>Tailor Made Smart Editors…</vt:lpstr>
      <vt:lpstr>Examples of Editors…</vt:lpstr>
      <vt:lpstr>Interactive Editors (see iTasks.WF.Tasks.Interaction)</vt:lpstr>
      <vt:lpstr>Interactive Editors (see InteractionTasks.dcl)</vt:lpstr>
      <vt:lpstr>Types used for interaction tasks…</vt:lpstr>
      <vt:lpstr>Interactive Editors (see InteractionTasks.dcl)</vt:lpstr>
      <vt:lpstr>Task first, fine-tune later …</vt:lpstr>
      <vt:lpstr>Types used for interaction tasks…</vt:lpstr>
      <vt:lpstr>Types used for interaction tasks…</vt:lpstr>
      <vt:lpstr>Types used for interaction tasks…</vt:lpstr>
      <vt:lpstr>Types used for interaction tasks…</vt:lpstr>
      <vt:lpstr>Types used for interaction tasks…</vt:lpstr>
      <vt:lpstr>Several Interactive Editors Variants</vt:lpstr>
    </vt:vector>
  </TitlesOfParts>
  <Company>kun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i-Tasks  - interactive workflow tasks  for the WEB ___________   WORK IN PROGRESS</dc:title>
  <dc:creator>rinus</dc:creator>
  <cp:lastModifiedBy>rinus plasmeijer</cp:lastModifiedBy>
  <cp:revision>2578</cp:revision>
  <dcterms:created xsi:type="dcterms:W3CDTF">1999-08-10T22:01:42Z</dcterms:created>
  <dcterms:modified xsi:type="dcterms:W3CDTF">2017-09-27T09:47:22Z</dcterms:modified>
</cp:coreProperties>
</file>